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5" r:id="rId2"/>
    <p:sldId id="336" r:id="rId3"/>
    <p:sldId id="260" r:id="rId4"/>
    <p:sldId id="259" r:id="rId5"/>
    <p:sldId id="261" r:id="rId6"/>
    <p:sldId id="258" r:id="rId7"/>
    <p:sldId id="263" r:id="rId8"/>
    <p:sldId id="264" r:id="rId9"/>
    <p:sldId id="265" r:id="rId10"/>
    <p:sldId id="267" r:id="rId11"/>
    <p:sldId id="269" r:id="rId12"/>
    <p:sldId id="270" r:id="rId13"/>
    <p:sldId id="271"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86" r:id="rId27"/>
    <p:sldId id="288" r:id="rId28"/>
    <p:sldId id="291" r:id="rId29"/>
    <p:sldId id="292" r:id="rId30"/>
    <p:sldId id="293" r:id="rId31"/>
    <p:sldId id="294" r:id="rId32"/>
    <p:sldId id="295" r:id="rId33"/>
    <p:sldId id="296" r:id="rId34"/>
    <p:sldId id="297" r:id="rId35"/>
    <p:sldId id="299" r:id="rId36"/>
    <p:sldId id="300" r:id="rId37"/>
    <p:sldId id="298" r:id="rId38"/>
    <p:sldId id="285" r:id="rId39"/>
    <p:sldId id="301" r:id="rId40"/>
    <p:sldId id="302" r:id="rId41"/>
    <p:sldId id="303" r:id="rId42"/>
    <p:sldId id="304" r:id="rId43"/>
    <p:sldId id="305" r:id="rId44"/>
    <p:sldId id="306" r:id="rId45"/>
    <p:sldId id="308" r:id="rId46"/>
    <p:sldId id="309" r:id="rId47"/>
    <p:sldId id="310" r:id="rId48"/>
    <p:sldId id="311" r:id="rId49"/>
    <p:sldId id="312" r:id="rId50"/>
    <p:sldId id="314" r:id="rId51"/>
    <p:sldId id="317" r:id="rId52"/>
    <p:sldId id="315" r:id="rId53"/>
    <p:sldId id="318" r:id="rId54"/>
    <p:sldId id="319" r:id="rId55"/>
    <p:sldId id="320" r:id="rId56"/>
    <p:sldId id="322" r:id="rId57"/>
    <p:sldId id="323" r:id="rId58"/>
    <p:sldId id="321" r:id="rId59"/>
    <p:sldId id="324" r:id="rId60"/>
    <p:sldId id="325" r:id="rId61"/>
    <p:sldId id="326" r:id="rId62"/>
    <p:sldId id="327" r:id="rId63"/>
    <p:sldId id="328" r:id="rId64"/>
    <p:sldId id="329" r:id="rId65"/>
    <p:sldId id="330" r:id="rId66"/>
    <p:sldId id="331" r:id="rId67"/>
    <p:sldId id="332" r:id="rId68"/>
    <p:sldId id="333" r:id="rId69"/>
    <p:sldId id="334"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FF99"/>
    <a:srgbClr val="01ABBD"/>
    <a:srgbClr val="BE008C"/>
    <a:srgbClr val="BC028B"/>
    <a:srgbClr val="00BE9E"/>
    <a:srgbClr val="BB3C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36749-A5C6-4D96-BF82-1F7F6FA93D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5C4200-F44B-45B0-803B-AC038A15F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9C1FF0-F147-4771-B640-B683EAD23FB5}"/>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203934E3-97EE-479C-9DBB-CD5A911C2A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18DBAE-C58F-469D-8C3B-977E98CFE9A3}"/>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388941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317F5-EF5D-4D3B-9842-2149BB7BB6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E42CFBA-88A9-44B1-BBD1-51E265AE6CA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B24881-6232-46F1-A9FB-EA386C3A9467}"/>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1D7F9D19-B518-495E-8F8D-B029470AEE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FDBAB8-64CC-4944-99F4-EE7FA55F5251}"/>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303376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CEF03-D206-4922-A298-74CB25D0304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AC400C-5EC5-43A8-A5C2-FF0426E1CEC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63ED9-FA2B-4B6E-B989-E7B17113B921}"/>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77B9A50B-71A7-4F69-956C-450A6FF59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C5A7FA-183A-4670-9790-C809D1BA9F31}"/>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272573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0C8DC-73B0-4822-966C-54545322A5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471267-9305-4BD6-B370-B5B03A49D54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0C3391-D0DD-4D76-A079-D1C1DF6F7AB8}"/>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92C2E200-A590-4949-861D-11FB79E141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9C28CE-B022-4D26-B061-FA3840617C5C}"/>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137566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7F392-1B8D-4985-AB3C-3FA8751BDDE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D64EE9-FAA0-4761-8F31-9B07CC2533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8C5B4A-2782-4C14-BBA6-751D74FC141F}"/>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99300CA1-6BAF-4C3C-B721-7473A434A6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AAEBAA-9426-41D4-8E30-D1CC8BA47C18}"/>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276344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39A95-01E1-4398-A5C2-1EE5365605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751BE5-35C8-46EA-8C0B-9EB84EE2E3D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A2BB01E-79FA-4403-BBEF-6BBB21AABE0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A1FD0AE-47D9-4540-BD56-D209E23AD08E}"/>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A7B457C4-FB61-4C5D-B024-EB52A9977C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871B10-7BE2-4624-B535-70ED14E132B0}"/>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4237459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634D9-1029-4C8D-99D4-27A6614698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1BB0A9-90D8-4E06-A4AC-9318F847F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FEC2AE5-7694-4D23-B52E-5DB5A749207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2A5DB79-F4EC-4DC7-A030-668081086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4F0D356-98ED-4BED-B91E-7909B6B95D6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9C0E85F-1AD8-43D1-BEE9-65C19C0EF750}"/>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8" name="页脚占位符 7">
            <a:extLst>
              <a:ext uri="{FF2B5EF4-FFF2-40B4-BE49-F238E27FC236}">
                <a16:creationId xmlns:a16="http://schemas.microsoft.com/office/drawing/2014/main" id="{8C90904D-D060-456D-99D4-03835F1EC0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BE50D2-789F-45F6-B990-8E8BC47E5E73}"/>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165736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5CFF6-82A8-4000-84D9-C52E1C22FC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522150D-305D-4C4E-97CD-5F1D93832DEB}"/>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4" name="页脚占位符 3">
            <a:extLst>
              <a:ext uri="{FF2B5EF4-FFF2-40B4-BE49-F238E27FC236}">
                <a16:creationId xmlns:a16="http://schemas.microsoft.com/office/drawing/2014/main" id="{9FB7C895-1729-4CA0-BB3E-F304A6AD4D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DDFD9D9-E3BC-4240-99D0-1D128DB52590}"/>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294876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DDE396-C3A9-4CFA-8F75-26B031E11187}"/>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3" name="页脚占位符 2">
            <a:extLst>
              <a:ext uri="{FF2B5EF4-FFF2-40B4-BE49-F238E27FC236}">
                <a16:creationId xmlns:a16="http://schemas.microsoft.com/office/drawing/2014/main" id="{EDD97DB1-AB37-4C6D-9A5B-AD1C886523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F37D42-E30A-4425-B394-46F7FBC59ADA}"/>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326782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0E50C-7BF5-48C3-B038-DC7665537B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44F908-5616-4080-A6E2-0FB8E56B5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DB6A90E-606F-4653-95D3-72D5B7291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31B43BD-BEF6-4C0E-A079-F4F996339C2D}"/>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78B0AADC-AD4C-4ACA-A6A9-FC8989E9C9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2FFF84-BA93-420C-B325-D9CF033B7D1C}"/>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19624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1FA86-9EE0-44FF-A2AE-2742C13B7F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CF3A18-BBA3-4BB6-8432-D5624275DE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C8B539-54F2-4B0B-8AA9-37C4630B4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560A8A3-01BB-4565-846F-4CBDC43E5AEE}"/>
              </a:ext>
            </a:extLst>
          </p:cNvPr>
          <p:cNvSpPr>
            <a:spLocks noGrp="1"/>
          </p:cNvSpPr>
          <p:nvPr>
            <p:ph type="dt" sz="half" idx="10"/>
          </p:nvPr>
        </p:nvSpPr>
        <p:spPr/>
        <p:txBody>
          <a:bodyPr/>
          <a:lstStyle/>
          <a:p>
            <a:fld id="{B56BDE17-A995-475D-AABC-B9449281D3C8}" type="datetimeFigureOut">
              <a:rPr lang="zh-CN" altLang="en-US" smtClean="0"/>
              <a:t>2024/3/13</a:t>
            </a:fld>
            <a:endParaRPr lang="zh-CN" altLang="en-US"/>
          </a:p>
        </p:txBody>
      </p:sp>
      <p:sp>
        <p:nvSpPr>
          <p:cNvPr id="6" name="页脚占位符 5">
            <a:extLst>
              <a:ext uri="{FF2B5EF4-FFF2-40B4-BE49-F238E27FC236}">
                <a16:creationId xmlns:a16="http://schemas.microsoft.com/office/drawing/2014/main" id="{3431AAA4-260D-46EC-864C-F34E6E9C2C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AAE50-854D-428B-91A3-764FCED85FE6}"/>
              </a:ext>
            </a:extLst>
          </p:cNvPr>
          <p:cNvSpPr>
            <a:spLocks noGrp="1"/>
          </p:cNvSpPr>
          <p:nvPr>
            <p:ph type="sldNum" sz="quarter" idx="12"/>
          </p:nvPr>
        </p:nvSpPr>
        <p:spPr/>
        <p:txBody>
          <a:body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2520724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860E4D-2DF3-49F3-B420-5AB0A8BA8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1E6B92C-D212-4B09-8FB4-74401E972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97B5C1-B4E7-432F-9D47-FEB93442B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6BDE17-A995-475D-AABC-B9449281D3C8}" type="datetimeFigureOut">
              <a:rPr lang="zh-CN" altLang="en-US" smtClean="0"/>
              <a:t>2024/3/13</a:t>
            </a:fld>
            <a:endParaRPr lang="zh-CN" altLang="en-US"/>
          </a:p>
        </p:txBody>
      </p:sp>
      <p:sp>
        <p:nvSpPr>
          <p:cNvPr id="5" name="页脚占位符 4">
            <a:extLst>
              <a:ext uri="{FF2B5EF4-FFF2-40B4-BE49-F238E27FC236}">
                <a16:creationId xmlns:a16="http://schemas.microsoft.com/office/drawing/2014/main" id="{393C350F-C3E3-42D7-8E41-B36CD11494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2ECEAE-A28E-4DC1-8083-5FB6F156C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8465D-8A76-42BB-8957-6049D232B9FF}" type="slidenum">
              <a:rPr lang="zh-CN" altLang="en-US" smtClean="0"/>
              <a:t>‹#›</a:t>
            </a:fld>
            <a:endParaRPr lang="zh-CN" altLang="en-US"/>
          </a:p>
        </p:txBody>
      </p:sp>
    </p:spTree>
    <p:extLst>
      <p:ext uri="{BB962C8B-B14F-4D97-AF65-F5344CB8AC3E}">
        <p14:creationId xmlns:p14="http://schemas.microsoft.com/office/powerpoint/2010/main" val="120805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9.png"/><Relationship Id="rId7" Type="http://schemas.openxmlformats.org/officeDocument/2006/relationships/image" Target="../media/image50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480.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40.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60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 Id="rId9" Type="http://schemas.openxmlformats.org/officeDocument/2006/relationships/image" Target="../media/image620.png"/></Relationships>
</file>

<file path=ppt/slides/_rels/slide18.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0.png"/><Relationship Id="rId4" Type="http://schemas.openxmlformats.org/officeDocument/2006/relationships/image" Target="../media/image640.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 Id="rId14" Type="http://schemas.openxmlformats.org/officeDocument/2006/relationships/image" Target="../media/image110.png"/></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EB3469-E634-4CAE-9EB5-2A01AF7DC558}"/>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智能软件系统</a:t>
            </a:r>
          </a:p>
        </p:txBody>
      </p:sp>
      <p:sp>
        <p:nvSpPr>
          <p:cNvPr id="3" name="文本框 2">
            <a:extLst>
              <a:ext uri="{FF2B5EF4-FFF2-40B4-BE49-F238E27FC236}">
                <a16:creationId xmlns:a16="http://schemas.microsoft.com/office/drawing/2014/main" id="{A3B4EFA6-6438-4202-A1A6-876CFC324A48}"/>
              </a:ext>
            </a:extLst>
          </p:cNvPr>
          <p:cNvSpPr txBox="1"/>
          <p:nvPr/>
        </p:nvSpPr>
        <p:spPr>
          <a:xfrm>
            <a:off x="67112" y="891672"/>
            <a:ext cx="12057776" cy="5525423"/>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智能软件系统</a:t>
            </a:r>
            <a:endParaRPr lang="en-US" altLang="zh-CN" sz="32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模拟人的思维过程进行学习、推理、规划、思考等</a:t>
            </a:r>
            <a:r>
              <a:rPr lang="zh-CN" altLang="en-US" sz="2800" b="1" dirty="0">
                <a:solidFill>
                  <a:srgbClr val="C00000"/>
                </a:solidFill>
                <a:latin typeface="微软雅黑" panose="020B0503020204020204" pitchFamily="34" charset="-122"/>
                <a:ea typeface="微软雅黑" panose="020B0503020204020204" pitchFamily="34" charset="-122"/>
              </a:rPr>
              <a:t>智能行为</a:t>
            </a:r>
            <a:r>
              <a:rPr lang="zh-CN" altLang="en-US" sz="2800" dirty="0">
                <a:solidFill>
                  <a:srgbClr val="000066"/>
                </a:solidFill>
                <a:latin typeface="微软雅黑" panose="020B0503020204020204" pitchFamily="34" charset="-122"/>
                <a:ea typeface="微软雅黑" panose="020B0503020204020204" pitchFamily="34" charset="-122"/>
              </a:rPr>
              <a:t>的系统，统称为</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人工智能软件系统</a:t>
            </a:r>
            <a:endParaRPr lang="en-US" altLang="zh-CN" sz="2800" b="1" dirty="0">
              <a:solidFill>
                <a:srgbClr val="C00000"/>
              </a:solidFill>
              <a:highlight>
                <a:srgbClr val="FFFF00"/>
              </a:highlight>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典型的人工智能软件系统</a:t>
            </a:r>
            <a:r>
              <a:rPr lang="zh-CN" altLang="en-US" sz="2800" b="1" dirty="0">
                <a:solidFill>
                  <a:srgbClr val="C00000"/>
                </a:solidFill>
                <a:latin typeface="微软雅黑" panose="020B0503020204020204" pitchFamily="34" charset="-122"/>
                <a:ea typeface="微软雅黑" panose="020B0503020204020204" pitchFamily="34" charset="-122"/>
              </a:rPr>
              <a:t>以深度模型为核心</a:t>
            </a:r>
            <a:r>
              <a:rPr lang="zh-CN" altLang="en-US" sz="2800" dirty="0">
                <a:solidFill>
                  <a:srgbClr val="000066"/>
                </a:solidFill>
                <a:latin typeface="微软雅黑" panose="020B0503020204020204" pitchFamily="34" charset="-122"/>
                <a:ea typeface="微软雅黑" panose="020B0503020204020204" pitchFamily="34" charset="-122"/>
              </a:rPr>
              <a:t>，具有</a:t>
            </a:r>
            <a:r>
              <a:rPr lang="zh-CN" altLang="en-US" sz="2800" b="1" dirty="0">
                <a:solidFill>
                  <a:srgbClr val="C00000"/>
                </a:solidFill>
                <a:latin typeface="微软雅黑" panose="020B0503020204020204" pitchFamily="34" charset="-122"/>
                <a:ea typeface="微软雅黑" panose="020B0503020204020204" pitchFamily="34" charset="-122"/>
              </a:rPr>
              <a:t>复杂的结构</a:t>
            </a:r>
            <a:r>
              <a:rPr lang="zh-CN" altLang="en-US" sz="2800" dirty="0">
                <a:solidFill>
                  <a:srgbClr val="000066"/>
                </a:solidFill>
                <a:latin typeface="微软雅黑" panose="020B0503020204020204" pitchFamily="34" charset="-122"/>
                <a:ea typeface="微软雅黑" panose="020B0503020204020204" pitchFamily="34" charset="-122"/>
              </a:rPr>
              <a:t>，如简单的</a:t>
            </a:r>
            <a:r>
              <a:rPr lang="en-US" altLang="zh-CN" sz="2800" dirty="0">
                <a:solidFill>
                  <a:srgbClr val="000066"/>
                </a:solidFill>
                <a:latin typeface="微软雅黑" panose="020B0503020204020204" pitchFamily="34" charset="-122"/>
                <a:ea typeface="微软雅黑" panose="020B0503020204020204" pitchFamily="34" charset="-122"/>
              </a:rPr>
              <a:t>4</a:t>
            </a:r>
            <a:r>
              <a:rPr lang="zh-CN" altLang="en-US" sz="2800" dirty="0">
                <a:solidFill>
                  <a:srgbClr val="000066"/>
                </a:solidFill>
                <a:latin typeface="微软雅黑" panose="020B0503020204020204" pitchFamily="34" charset="-122"/>
                <a:ea typeface="微软雅黑" panose="020B0503020204020204" pitchFamily="34" charset="-122"/>
              </a:rPr>
              <a:t>层卷积神经网络构建的数字图片识别系统有超过</a:t>
            </a:r>
            <a:r>
              <a:rPr lang="en-US" altLang="zh-CN" sz="2800" dirty="0">
                <a:solidFill>
                  <a:srgbClr val="000066"/>
                </a:solidFill>
                <a:latin typeface="微软雅黑" panose="020B0503020204020204" pitchFamily="34" charset="-122"/>
                <a:ea typeface="微软雅黑" panose="020B0503020204020204" pitchFamily="34" charset="-122"/>
              </a:rPr>
              <a:t>13,000</a:t>
            </a:r>
            <a:r>
              <a:rPr lang="zh-CN" altLang="en-US" sz="2800" dirty="0">
                <a:solidFill>
                  <a:srgbClr val="000066"/>
                </a:solidFill>
                <a:latin typeface="微软雅黑" panose="020B0503020204020204" pitchFamily="34" charset="-122"/>
                <a:ea typeface="微软雅黑" panose="020B0503020204020204" pitchFamily="34" charset="-122"/>
              </a:rPr>
              <a:t>个参数</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由于</a:t>
            </a:r>
            <a:r>
              <a:rPr lang="zh-CN" altLang="en-US" sz="2800" b="1" dirty="0">
                <a:solidFill>
                  <a:srgbClr val="C00000"/>
                </a:solidFill>
                <a:latin typeface="微软雅黑" panose="020B0503020204020204" pitchFamily="34" charset="-122"/>
                <a:ea typeface="微软雅黑" panose="020B0503020204020204" pitchFamily="34" charset="-122"/>
              </a:rPr>
              <a:t>缺乏对人工智能软件系统的全面认识和评估标准</a:t>
            </a:r>
            <a:r>
              <a:rPr lang="zh-CN" altLang="en-US" sz="2800" dirty="0">
                <a:solidFill>
                  <a:srgbClr val="000066"/>
                </a:solidFill>
                <a:latin typeface="微软雅黑" panose="020B0503020204020204" pitchFamily="34" charset="-122"/>
                <a:ea typeface="微软雅黑" panose="020B0503020204020204" pitchFamily="34" charset="-122"/>
              </a:rPr>
              <a:t>，在高风险应用中时常发生一些重大错误，引起了人们对于人工智能软件系统质量保障问题的关注和研究</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409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对抗鲁棒性</a:t>
            </a:r>
            <a:r>
              <a:rPr lang="en-US" altLang="zh-CN" sz="4400" b="1" dirty="0">
                <a:solidFill>
                  <a:schemeClr val="bg1"/>
                </a:solidFill>
                <a:latin typeface="微软雅黑" panose="020B0503020204020204" pitchFamily="34" charset="-122"/>
                <a:ea typeface="微软雅黑" panose="020B0503020204020204" pitchFamily="34" charset="-122"/>
              </a:rPr>
              <a:t>(adversarial robustness)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354271" y="1017128"/>
            <a:ext cx="11483458" cy="5217647"/>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局部鲁棒性与全局鲁棒性</a:t>
            </a:r>
            <a:endParaRPr lang="en-US" altLang="zh-CN" sz="32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局部鲁棒性度量模型相对于</a:t>
            </a:r>
            <a:r>
              <a:rPr lang="zh-CN" altLang="en-US" sz="2800" b="1" dirty="0">
                <a:solidFill>
                  <a:srgbClr val="C00000"/>
                </a:solidFill>
                <a:latin typeface="微软雅黑" panose="020B0503020204020204" pitchFamily="34" charset="-122"/>
                <a:ea typeface="微软雅黑" panose="020B0503020204020204" pitchFamily="34" charset="-122"/>
              </a:rPr>
              <a:t>特定样本</a:t>
            </a:r>
            <a:r>
              <a:rPr lang="zh-CN" altLang="en-US" sz="2800" dirty="0">
                <a:solidFill>
                  <a:srgbClr val="000066"/>
                </a:solidFill>
                <a:latin typeface="微软雅黑" panose="020B0503020204020204" pitchFamily="34" charset="-122"/>
                <a:ea typeface="微软雅黑" panose="020B0503020204020204" pitchFamily="34" charset="-122"/>
              </a:rPr>
              <a:t>的稳健性</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全局鲁棒性度量模型在全部输入</a:t>
            </a:r>
            <a:r>
              <a:rPr lang="zh-CN" altLang="en-US" sz="2800" b="1" dirty="0">
                <a:solidFill>
                  <a:srgbClr val="C00000"/>
                </a:solidFill>
                <a:latin typeface="微软雅黑" panose="020B0503020204020204" pitchFamily="34" charset="-122"/>
                <a:ea typeface="微软雅黑" panose="020B0503020204020204" pitchFamily="34" charset="-122"/>
              </a:rPr>
              <a:t>样本空间</a:t>
            </a:r>
            <a:r>
              <a:rPr lang="zh-CN" altLang="en-US" sz="2800" dirty="0">
                <a:solidFill>
                  <a:srgbClr val="000066"/>
                </a:solidFill>
                <a:latin typeface="微软雅黑" panose="020B0503020204020204" pitchFamily="34" charset="-122"/>
                <a:ea typeface="微软雅黑" panose="020B0503020204020204" pitchFamily="34" charset="-122"/>
              </a:rPr>
              <a:t>的稳健性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鲁棒性与正确性</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鲁棒性衡量系统</a:t>
            </a:r>
            <a:r>
              <a:rPr lang="zh-CN" altLang="en-US" sz="2800" b="1" dirty="0">
                <a:solidFill>
                  <a:srgbClr val="C00000"/>
                </a:solidFill>
                <a:latin typeface="微软雅黑" panose="020B0503020204020204" pitchFamily="34" charset="-122"/>
                <a:ea typeface="微软雅黑" panose="020B0503020204020204" pitchFamily="34" charset="-122"/>
              </a:rPr>
              <a:t>在噪声干扰下的正确性</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具有优异鲁棒性的系统，在噪声干扰下能够很好地</a:t>
            </a:r>
            <a:r>
              <a:rPr lang="zh-CN" altLang="en-US" sz="2800" b="1" dirty="0">
                <a:solidFill>
                  <a:srgbClr val="C00000"/>
                </a:solidFill>
                <a:latin typeface="微软雅黑" panose="020B0503020204020204" pitchFamily="34" charset="-122"/>
                <a:ea typeface="微软雅黑" panose="020B0503020204020204" pitchFamily="34" charset="-122"/>
              </a:rPr>
              <a:t>抵抗干扰</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保持自身性能</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734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安全性</a:t>
            </a:r>
            <a:r>
              <a:rPr lang="en-US" altLang="zh-CN" sz="4400" b="1" dirty="0">
                <a:solidFill>
                  <a:schemeClr val="bg1"/>
                </a:solidFill>
                <a:latin typeface="微软雅黑" panose="020B0503020204020204" pitchFamily="34" charset="-122"/>
                <a:ea typeface="微软雅黑" panose="020B0503020204020204" pitchFamily="34" charset="-122"/>
              </a:rPr>
              <a:t>(security)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129454" y="1411241"/>
            <a:ext cx="11888370" cy="4632871"/>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定义</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系统</a:t>
            </a:r>
            <a:r>
              <a:rPr lang="zh-CN" altLang="en-US" sz="2800" b="1" dirty="0">
                <a:solidFill>
                  <a:srgbClr val="FF0000"/>
                </a:solidFill>
                <a:latin typeface="微软雅黑" panose="020B0503020204020204" pitchFamily="34" charset="-122"/>
                <a:ea typeface="微软雅黑" panose="020B0503020204020204" pitchFamily="34" charset="-122"/>
              </a:rPr>
              <a:t>抵御</a:t>
            </a:r>
            <a:r>
              <a:rPr lang="zh-CN" altLang="en-US" sz="2800" dirty="0">
                <a:solidFill>
                  <a:srgbClr val="000066"/>
                </a:solidFill>
                <a:latin typeface="微软雅黑" panose="020B0503020204020204" pitchFamily="34" charset="-122"/>
                <a:ea typeface="微软雅黑" panose="020B0503020204020204" pitchFamily="34" charset="-122"/>
              </a:rPr>
              <a:t>通过操纵或非法访问模型学习组件造成的潜在伤害、危险或损失的能力</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令   表示人工智能软件系统，           表示系统   的安全评估函数，   运行的正确性，      表示模型学习组件</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如数据、学习程序或者框架</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被操纵或非法访问的人工智能软件系统。系统的安全性   定义为：</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D278473-4E3A-48B5-911E-C805D05039C7}"/>
                  </a:ext>
                </a:extLst>
              </p:cNvPr>
              <p:cNvSpPr/>
              <p:nvPr/>
            </p:nvSpPr>
            <p:spPr>
              <a:xfrm>
                <a:off x="1395973" y="3568884"/>
                <a:ext cx="478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ED278473-4E3A-48B5-911E-C805D05039C7}"/>
                  </a:ext>
                </a:extLst>
              </p:cNvPr>
              <p:cNvSpPr>
                <a:spLocks noRot="1" noChangeAspect="1" noMove="1" noResize="1" noEditPoints="1" noAdjustHandles="1" noChangeArrowheads="1" noChangeShapeType="1" noTextEdit="1"/>
              </p:cNvSpPr>
              <p:nvPr/>
            </p:nvSpPr>
            <p:spPr>
              <a:xfrm>
                <a:off x="1395973" y="3568884"/>
                <a:ext cx="4780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8B16339-C479-4517-9DCA-D58F303F7D78}"/>
                  </a:ext>
                </a:extLst>
              </p:cNvPr>
              <p:cNvSpPr/>
              <p:nvPr/>
            </p:nvSpPr>
            <p:spPr>
              <a:xfrm>
                <a:off x="5425895" y="3568884"/>
                <a:ext cx="15535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𝒆𝒗𝒂𝒍</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e>
                      </m:d>
                    </m:oMath>
                  </m:oMathPara>
                </a14:m>
                <a:endParaRPr lang="zh-CN" altLang="en-US" sz="2800" b="1" dirty="0">
                  <a:solidFill>
                    <a:srgbClr val="000066"/>
                  </a:solidFill>
                </a:endParaRPr>
              </a:p>
            </p:txBody>
          </p:sp>
        </mc:Choice>
        <mc:Fallback xmlns="">
          <p:sp>
            <p:nvSpPr>
              <p:cNvPr id="7" name="矩形 6">
                <a:extLst>
                  <a:ext uri="{FF2B5EF4-FFF2-40B4-BE49-F238E27FC236}">
                    <a16:creationId xmlns:a16="http://schemas.microsoft.com/office/drawing/2014/main" id="{38B16339-C479-4517-9DCA-D58F303F7D78}"/>
                  </a:ext>
                </a:extLst>
              </p:cNvPr>
              <p:cNvSpPr>
                <a:spLocks noRot="1" noChangeAspect="1" noMove="1" noResize="1" noEditPoints="1" noAdjustHandles="1" noChangeArrowheads="1" noChangeShapeType="1" noTextEdit="1"/>
              </p:cNvSpPr>
              <p:nvPr/>
            </p:nvSpPr>
            <p:spPr>
              <a:xfrm>
                <a:off x="5425895" y="3568884"/>
                <a:ext cx="155356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CD7A9B1-D6E6-4F74-9DFF-52C597A0CBDA}"/>
                  </a:ext>
                </a:extLst>
              </p:cNvPr>
              <p:cNvSpPr/>
              <p:nvPr/>
            </p:nvSpPr>
            <p:spPr>
              <a:xfrm>
                <a:off x="8209232" y="3558398"/>
                <a:ext cx="478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1CD7A9B1-D6E6-4F74-9DFF-52C597A0CBDA}"/>
                  </a:ext>
                </a:extLst>
              </p:cNvPr>
              <p:cNvSpPr>
                <a:spLocks noRot="1" noChangeAspect="1" noMove="1" noResize="1" noEditPoints="1" noAdjustHandles="1" noChangeArrowheads="1" noChangeShapeType="1" noTextEdit="1"/>
              </p:cNvSpPr>
              <p:nvPr/>
            </p:nvSpPr>
            <p:spPr>
              <a:xfrm>
                <a:off x="8209232" y="3558398"/>
                <a:ext cx="47801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A412B0A-4EBC-4DB7-800F-E5E9AF31BB86}"/>
                  </a:ext>
                </a:extLst>
              </p:cNvPr>
              <p:cNvSpPr/>
              <p:nvPr/>
            </p:nvSpPr>
            <p:spPr>
              <a:xfrm>
                <a:off x="2892718" y="4225847"/>
                <a:ext cx="1010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𝜽</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e>
                      </m:d>
                    </m:oMath>
                  </m:oMathPara>
                </a14:m>
                <a:endParaRPr lang="zh-CN" altLang="en-US" sz="2800" b="1" dirty="0">
                  <a:solidFill>
                    <a:srgbClr val="000066"/>
                  </a:solidFill>
                </a:endParaRPr>
              </a:p>
            </p:txBody>
          </p:sp>
        </mc:Choice>
        <mc:Fallback xmlns="">
          <p:sp>
            <p:nvSpPr>
              <p:cNvPr id="8" name="矩形 7">
                <a:extLst>
                  <a:ext uri="{FF2B5EF4-FFF2-40B4-BE49-F238E27FC236}">
                    <a16:creationId xmlns:a16="http://schemas.microsoft.com/office/drawing/2014/main" id="{9A412B0A-4EBC-4DB7-800F-E5E9AF31BB86}"/>
                  </a:ext>
                </a:extLst>
              </p:cNvPr>
              <p:cNvSpPr>
                <a:spLocks noRot="1" noChangeAspect="1" noMove="1" noResize="1" noEditPoints="1" noAdjustHandles="1" noChangeArrowheads="1" noChangeShapeType="1" noTextEdit="1"/>
              </p:cNvSpPr>
              <p:nvPr/>
            </p:nvSpPr>
            <p:spPr>
              <a:xfrm>
                <a:off x="2892718" y="4225847"/>
                <a:ext cx="101014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5F4C643-4D2E-40F6-AD71-EC524DC58EBB}"/>
                  </a:ext>
                </a:extLst>
              </p:cNvPr>
              <p:cNvSpPr/>
              <p:nvPr/>
            </p:nvSpPr>
            <p:spPr>
              <a:xfrm>
                <a:off x="8414684" y="4837720"/>
                <a:ext cx="463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𝒔</m:t>
                      </m:r>
                    </m:oMath>
                  </m:oMathPara>
                </a14:m>
                <a:endParaRPr lang="zh-CN" altLang="en-US" sz="2800" b="1" dirty="0"/>
              </a:p>
            </p:txBody>
          </p:sp>
        </mc:Choice>
        <mc:Fallback xmlns="">
          <p:sp>
            <p:nvSpPr>
              <p:cNvPr id="9" name="矩形 8">
                <a:extLst>
                  <a:ext uri="{FF2B5EF4-FFF2-40B4-BE49-F238E27FC236}">
                    <a16:creationId xmlns:a16="http://schemas.microsoft.com/office/drawing/2014/main" id="{95F4C643-4D2E-40F6-AD71-EC524DC58EBB}"/>
                  </a:ext>
                </a:extLst>
              </p:cNvPr>
              <p:cNvSpPr>
                <a:spLocks noRot="1" noChangeAspect="1" noMove="1" noResize="1" noEditPoints="1" noAdjustHandles="1" noChangeArrowheads="1" noChangeShapeType="1" noTextEdit="1"/>
              </p:cNvSpPr>
              <p:nvPr/>
            </p:nvSpPr>
            <p:spPr>
              <a:xfrm>
                <a:off x="8414684" y="4837720"/>
                <a:ext cx="46358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BE628EE-DB98-4C7A-B762-AF95789149B7}"/>
                  </a:ext>
                </a:extLst>
              </p:cNvPr>
              <p:cNvSpPr/>
              <p:nvPr/>
            </p:nvSpPr>
            <p:spPr>
              <a:xfrm>
                <a:off x="4226742" y="5440916"/>
                <a:ext cx="44197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𝒔</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𝒆𝒗𝒂𝒍</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𝒆𝒗𝒂𝒍</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𝜽</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endParaRPr>
              </a:p>
            </p:txBody>
          </p:sp>
        </mc:Choice>
        <mc:Fallback xmlns="">
          <p:sp>
            <p:nvSpPr>
              <p:cNvPr id="10" name="矩形 9">
                <a:extLst>
                  <a:ext uri="{FF2B5EF4-FFF2-40B4-BE49-F238E27FC236}">
                    <a16:creationId xmlns:a16="http://schemas.microsoft.com/office/drawing/2014/main" id="{CBE628EE-DB98-4C7A-B762-AF95789149B7}"/>
                  </a:ext>
                </a:extLst>
              </p:cNvPr>
              <p:cNvSpPr>
                <a:spLocks noRot="1" noChangeAspect="1" noMove="1" noResize="1" noEditPoints="1" noAdjustHandles="1" noChangeArrowheads="1" noChangeShapeType="1" noTextEdit="1"/>
              </p:cNvSpPr>
              <p:nvPr/>
            </p:nvSpPr>
            <p:spPr>
              <a:xfrm>
                <a:off x="4226742" y="5440916"/>
                <a:ext cx="4419736"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170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84A6053-83B8-4F5B-AFF2-B4B9791C953E}"/>
              </a:ext>
            </a:extLst>
          </p:cNvPr>
          <p:cNvSpPr/>
          <p:nvPr/>
        </p:nvSpPr>
        <p:spPr>
          <a:xfrm>
            <a:off x="427838" y="3640822"/>
            <a:ext cx="10687575" cy="1275127"/>
          </a:xfrm>
          <a:prstGeom prst="roundRect">
            <a:avLst/>
          </a:prstGeom>
          <a:solidFill>
            <a:schemeClr val="accent4">
              <a:lumMod val="60000"/>
              <a:lumOff val="40000"/>
              <a:alpha val="23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94781DD-9619-4561-83B7-17F217A528BB}"/>
              </a:ext>
            </a:extLst>
          </p:cNvPr>
          <p:cNvSpPr/>
          <p:nvPr/>
        </p:nvSpPr>
        <p:spPr>
          <a:xfrm>
            <a:off x="427837" y="4952676"/>
            <a:ext cx="10687575" cy="1275127"/>
          </a:xfrm>
          <a:prstGeom prst="roundRect">
            <a:avLst/>
          </a:prstGeom>
          <a:solidFill>
            <a:schemeClr val="accent6">
              <a:lumMod val="60000"/>
              <a:lumOff val="4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20F737A-A9A1-46A4-B0D7-B815EAA38D77}"/>
              </a:ext>
            </a:extLst>
          </p:cNvPr>
          <p:cNvSpPr txBox="1"/>
          <p:nvPr/>
        </p:nvSpPr>
        <p:spPr>
          <a:xfrm>
            <a:off x="151815" y="1461574"/>
            <a:ext cx="11888370" cy="4725204"/>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共同点</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安全性与鲁棒性衡量智能软件系统在</a:t>
            </a:r>
            <a:r>
              <a:rPr lang="zh-CN" altLang="en-US" sz="2800" b="1" dirty="0">
                <a:solidFill>
                  <a:srgbClr val="C00000"/>
                </a:solidFill>
                <a:latin typeface="微软雅黑" panose="020B0503020204020204" pitchFamily="34" charset="-122"/>
                <a:ea typeface="微软雅黑" panose="020B0503020204020204" pitchFamily="34" charset="-122"/>
              </a:rPr>
              <a:t>外部攻击下系统的性能</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不同点</a:t>
            </a:r>
            <a:endParaRPr lang="en-US" altLang="zh-CN" sz="3200" b="1"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鲁棒性衡量系统受干扰后</a:t>
            </a:r>
            <a:r>
              <a:rPr lang="zh-CN" altLang="en-US" sz="2800" b="1" dirty="0">
                <a:solidFill>
                  <a:srgbClr val="C00000"/>
                </a:solidFill>
                <a:latin typeface="微软雅黑" panose="020B0503020204020204" pitchFamily="34" charset="-122"/>
                <a:ea typeface="微软雅黑" panose="020B0503020204020204" pitchFamily="34" charset="-122"/>
              </a:rPr>
              <a:t>保持功能正确性</a:t>
            </a:r>
            <a:r>
              <a:rPr lang="zh-CN" altLang="en-US" sz="2800" dirty="0">
                <a:solidFill>
                  <a:srgbClr val="000066"/>
                </a:solidFill>
                <a:latin typeface="微软雅黑" panose="020B0503020204020204" pitchFamily="34" charset="-122"/>
                <a:ea typeface="微软雅黑" panose="020B0503020204020204" pitchFamily="34" charset="-122"/>
              </a:rPr>
              <a:t>的能力</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安全性衡量</a:t>
            </a:r>
            <a:r>
              <a:rPr lang="zh-CN" altLang="en-US" sz="2800" b="1" dirty="0">
                <a:solidFill>
                  <a:srgbClr val="C00000"/>
                </a:solidFill>
                <a:latin typeface="微软雅黑" panose="020B0503020204020204" pitchFamily="34" charset="-122"/>
                <a:ea typeface="微软雅黑" panose="020B0503020204020204" pitchFamily="34" charset="-122"/>
              </a:rPr>
              <a:t>保护系统内部组件</a:t>
            </a:r>
            <a:r>
              <a:rPr lang="zh-CN" altLang="en-US" sz="2800" dirty="0">
                <a:solidFill>
                  <a:srgbClr val="000066"/>
                </a:solidFill>
                <a:latin typeface="微软雅黑" panose="020B0503020204020204" pitchFamily="34" charset="-122"/>
                <a:ea typeface="微软雅黑" panose="020B0503020204020204" pitchFamily="34" charset="-122"/>
              </a:rPr>
              <a:t>不受破坏或降低破坏程度的能力</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鲁棒性衡量</a:t>
            </a:r>
            <a:r>
              <a:rPr lang="zh-CN" altLang="en-US" sz="2800" b="1" dirty="0">
                <a:solidFill>
                  <a:srgbClr val="C00000"/>
                </a:solidFill>
                <a:latin typeface="微软雅黑" panose="020B0503020204020204" pitchFamily="34" charset="-122"/>
                <a:ea typeface="微软雅黑" panose="020B0503020204020204" pitchFamily="34" charset="-122"/>
              </a:rPr>
              <a:t>噪声等因素干扰</a:t>
            </a:r>
            <a:r>
              <a:rPr lang="zh-CN" altLang="en-US" sz="2800" dirty="0">
                <a:solidFill>
                  <a:srgbClr val="000066"/>
                </a:solidFill>
                <a:latin typeface="微软雅黑" panose="020B0503020204020204" pitchFamily="34" charset="-122"/>
                <a:ea typeface="微软雅黑" panose="020B0503020204020204" pitchFamily="34" charset="-122"/>
              </a:rPr>
              <a:t>下系统正确性的程度</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安全性衡量</a:t>
            </a:r>
            <a:r>
              <a:rPr lang="zh-CN" altLang="en-US" sz="2800" b="1" dirty="0">
                <a:solidFill>
                  <a:srgbClr val="C00000"/>
                </a:solidFill>
                <a:latin typeface="微软雅黑" panose="020B0503020204020204" pitchFamily="34" charset="-122"/>
                <a:ea typeface="微软雅黑" panose="020B0503020204020204" pitchFamily="34" charset="-122"/>
              </a:rPr>
              <a:t>外部攻击</a:t>
            </a:r>
            <a:r>
              <a:rPr lang="zh-CN" altLang="en-US" sz="2800" dirty="0">
                <a:solidFill>
                  <a:srgbClr val="000066"/>
                </a:solidFill>
                <a:latin typeface="微软雅黑" panose="020B0503020204020204" pitchFamily="34" charset="-122"/>
                <a:ea typeface="微软雅黑" panose="020B0503020204020204" pitchFamily="34" charset="-122"/>
              </a:rPr>
              <a:t>对模型本身的破坏程度</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安全性与鲁棒性</a:t>
            </a:r>
          </a:p>
        </p:txBody>
      </p:sp>
    </p:spTree>
    <p:extLst>
      <p:ext uri="{BB962C8B-B14F-4D97-AF65-F5344CB8AC3E}">
        <p14:creationId xmlns:p14="http://schemas.microsoft.com/office/powerpoint/2010/main" val="295456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数据隐私</a:t>
            </a:r>
            <a:r>
              <a:rPr lang="en-US" altLang="zh-CN" sz="4400" b="1" dirty="0">
                <a:solidFill>
                  <a:schemeClr val="bg1"/>
                </a:solidFill>
                <a:latin typeface="微软雅黑" panose="020B0503020204020204" pitchFamily="34" charset="-122"/>
                <a:ea typeface="微软雅黑" panose="020B0503020204020204" pitchFamily="34" charset="-122"/>
              </a:rPr>
              <a:t>(privacy)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129454" y="1016958"/>
            <a:ext cx="11888370" cy="5279202"/>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定义</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智能软件系统的隐私性</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(privacy) </a:t>
            </a:r>
            <a:r>
              <a:rPr lang="zh-CN" altLang="en-US" sz="2800" dirty="0">
                <a:solidFill>
                  <a:srgbClr val="000066"/>
                </a:solidFill>
                <a:latin typeface="微软雅黑" panose="020B0503020204020204" pitchFamily="34" charset="-122"/>
                <a:ea typeface="微软雅黑" panose="020B0503020204020204" pitchFamily="34" charset="-122"/>
              </a:rPr>
              <a:t>是</a:t>
            </a:r>
            <a:r>
              <a:rPr lang="zh-CN" altLang="en-US" sz="2800" b="1" dirty="0">
                <a:solidFill>
                  <a:srgbClr val="C00000"/>
                </a:solidFill>
                <a:latin typeface="微软雅黑" panose="020B0503020204020204" pitchFamily="34" charset="-122"/>
                <a:ea typeface="微软雅黑" panose="020B0503020204020204" pitchFamily="34" charset="-122"/>
              </a:rPr>
              <a:t>系统保留私有数据信息</a:t>
            </a:r>
            <a:r>
              <a:rPr lang="zh-CN" altLang="en-US" sz="2800" dirty="0">
                <a:solidFill>
                  <a:srgbClr val="000066"/>
                </a:solidFill>
                <a:latin typeface="微软雅黑" panose="020B0503020204020204" pitchFamily="34" charset="-122"/>
                <a:ea typeface="微软雅黑" panose="020B0503020204020204" pitchFamily="34" charset="-122"/>
              </a:rPr>
              <a:t>的能力</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假定   是机器学习算法，  和     是两个仅存在一个样本不同的训练数据集， 是   输出集的子集，参数   是</a:t>
            </a:r>
            <a:r>
              <a:rPr lang="zh-CN" altLang="en-US" sz="2800" b="1" dirty="0">
                <a:solidFill>
                  <a:srgbClr val="C00000"/>
                </a:solidFill>
                <a:latin typeface="微软雅黑" panose="020B0503020204020204" pitchFamily="34" charset="-122"/>
                <a:ea typeface="微软雅黑" panose="020B0503020204020204" pitchFamily="34" charset="-122"/>
              </a:rPr>
              <a:t>隐私预算</a:t>
            </a:r>
            <a:r>
              <a:rPr lang="zh-CN" altLang="en-US" sz="2800" dirty="0">
                <a:solidFill>
                  <a:srgbClr val="000066"/>
                </a:solidFill>
                <a:latin typeface="微软雅黑" panose="020B0503020204020204" pitchFamily="34" charset="-122"/>
                <a:ea typeface="微软雅黑" panose="020B0503020204020204" pitchFamily="34" charset="-122"/>
              </a:rPr>
              <a:t>，参数   是</a:t>
            </a:r>
            <a:r>
              <a:rPr lang="zh-CN" altLang="en-US" sz="2800" b="1" dirty="0">
                <a:solidFill>
                  <a:srgbClr val="C00000"/>
                </a:solidFill>
                <a:latin typeface="微软雅黑" panose="020B0503020204020204" pitchFamily="34" charset="-122"/>
                <a:ea typeface="微软雅黑" panose="020B0503020204020204" pitchFamily="34" charset="-122"/>
              </a:rPr>
              <a:t>故障率</a:t>
            </a:r>
            <a:r>
              <a:rPr lang="zh-CN" altLang="en-US" sz="2800" dirty="0">
                <a:solidFill>
                  <a:srgbClr val="000066"/>
                </a:solidFill>
                <a:latin typeface="微软雅黑" panose="020B0503020204020204" pitchFamily="34" charset="-122"/>
                <a:ea typeface="微软雅黑" panose="020B0503020204020204" pitchFamily="34" charset="-122"/>
              </a:rPr>
              <a:t>。则</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差分数据隐私</a:t>
            </a:r>
            <a:r>
              <a:rPr lang="zh-CN" altLang="en-US" sz="2800" dirty="0">
                <a:solidFill>
                  <a:srgbClr val="000066"/>
                </a:solidFill>
                <a:latin typeface="微软雅黑" panose="020B0503020204020204" pitchFamily="34" charset="-122"/>
                <a:ea typeface="微软雅黑" panose="020B0503020204020204" pitchFamily="34" charset="-122"/>
              </a:rPr>
              <a:t>可以表示为：</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差分隐私可以确保    和     仅在一个样本上有所不同时，机器学习算法</a:t>
            </a:r>
            <a:r>
              <a:rPr lang="zh-CN" altLang="en-US" sz="2800" b="1" u="sng" dirty="0">
                <a:solidFill>
                  <a:srgbClr val="C00000"/>
                </a:solidFill>
                <a:latin typeface="微软雅黑" panose="020B0503020204020204" pitchFamily="34" charset="-122"/>
                <a:ea typeface="微软雅黑" panose="020B0503020204020204" pitchFamily="34" charset="-122"/>
              </a:rPr>
              <a:t>不应该</a:t>
            </a:r>
            <a:r>
              <a:rPr lang="zh-CN" altLang="en-US" sz="2800" dirty="0">
                <a:solidFill>
                  <a:srgbClr val="000066"/>
                </a:solidFill>
                <a:latin typeface="微软雅黑" panose="020B0503020204020204" pitchFamily="34" charset="-122"/>
                <a:ea typeface="微软雅黑" panose="020B0503020204020204" pitchFamily="34" charset="-122"/>
              </a:rPr>
              <a:t>从     中获得比从     中更多的信息</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3E46867-D75C-4AE4-9AE8-2090731DE062}"/>
                  </a:ext>
                </a:extLst>
              </p:cNvPr>
              <p:cNvSpPr/>
              <p:nvPr/>
            </p:nvSpPr>
            <p:spPr>
              <a:xfrm>
                <a:off x="1745800" y="2511497"/>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𝑨</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3E46867-D75C-4AE4-9AE8-2090731DE062}"/>
                  </a:ext>
                </a:extLst>
              </p:cNvPr>
              <p:cNvSpPr>
                <a:spLocks noRot="1" noChangeAspect="1" noMove="1" noResize="1" noEditPoints="1" noAdjustHandles="1" noChangeArrowheads="1" noChangeShapeType="1" noTextEdit="1"/>
              </p:cNvSpPr>
              <p:nvPr/>
            </p:nvSpPr>
            <p:spPr>
              <a:xfrm>
                <a:off x="1745800" y="2511497"/>
                <a:ext cx="51167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BF3C564-7E7D-4108-8839-96EA97F0C628}"/>
                  </a:ext>
                </a:extLst>
              </p:cNvPr>
              <p:cNvSpPr/>
              <p:nvPr/>
            </p:nvSpPr>
            <p:spPr>
              <a:xfrm>
                <a:off x="4656778" y="2512940"/>
                <a:ext cx="71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𝟏</m:t>
                          </m:r>
                        </m:sub>
                      </m:sSub>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BF3C564-7E7D-4108-8839-96EA97F0C628}"/>
                  </a:ext>
                </a:extLst>
              </p:cNvPr>
              <p:cNvSpPr>
                <a:spLocks noRot="1" noChangeAspect="1" noMove="1" noResize="1" noEditPoints="1" noAdjustHandles="1" noChangeArrowheads="1" noChangeShapeType="1" noTextEdit="1"/>
              </p:cNvSpPr>
              <p:nvPr/>
            </p:nvSpPr>
            <p:spPr>
              <a:xfrm>
                <a:off x="4656778" y="2512940"/>
                <a:ext cx="71570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46F55F1-23AB-44F7-A571-A53D1997ACB5}"/>
                  </a:ext>
                </a:extLst>
              </p:cNvPr>
              <p:cNvSpPr/>
              <p:nvPr/>
            </p:nvSpPr>
            <p:spPr>
              <a:xfrm>
                <a:off x="5476239" y="2529718"/>
                <a:ext cx="72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𝟐</m:t>
                          </m:r>
                        </m:sub>
                      </m:sSub>
                    </m:oMath>
                  </m:oMathPara>
                </a14:m>
                <a:endParaRPr lang="zh-CN" altLang="en-US" sz="2800" b="1" dirty="0">
                  <a:solidFill>
                    <a:srgbClr val="000066"/>
                  </a:solidFill>
                </a:endParaRPr>
              </a:p>
            </p:txBody>
          </p:sp>
        </mc:Choice>
        <mc:Fallback xmlns="">
          <p:sp>
            <p:nvSpPr>
              <p:cNvPr id="6" name="矩形 5">
                <a:extLst>
                  <a:ext uri="{FF2B5EF4-FFF2-40B4-BE49-F238E27FC236}">
                    <a16:creationId xmlns:a16="http://schemas.microsoft.com/office/drawing/2014/main" id="{246F55F1-23AB-44F7-A571-A53D1997ACB5}"/>
                  </a:ext>
                </a:extLst>
              </p:cNvPr>
              <p:cNvSpPr>
                <a:spLocks noRot="1" noChangeAspect="1" noMove="1" noResize="1" noEditPoints="1" noAdjustHandles="1" noChangeArrowheads="1" noChangeShapeType="1" noTextEdit="1"/>
              </p:cNvSpPr>
              <p:nvPr/>
            </p:nvSpPr>
            <p:spPr>
              <a:xfrm>
                <a:off x="5476239" y="2529718"/>
                <a:ext cx="72532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237441-70DB-45AB-A360-896083B67C9F}"/>
                  </a:ext>
                </a:extLst>
              </p:cNvPr>
              <p:cNvSpPr/>
              <p:nvPr/>
            </p:nvSpPr>
            <p:spPr>
              <a:xfrm>
                <a:off x="1926138" y="3172961"/>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7" name="矩形 6">
                <a:extLst>
                  <a:ext uri="{FF2B5EF4-FFF2-40B4-BE49-F238E27FC236}">
                    <a16:creationId xmlns:a16="http://schemas.microsoft.com/office/drawing/2014/main" id="{77237441-70DB-45AB-A360-896083B67C9F}"/>
                  </a:ext>
                </a:extLst>
              </p:cNvPr>
              <p:cNvSpPr>
                <a:spLocks noRot="1" noChangeAspect="1" noMove="1" noResize="1" noEditPoints="1" noAdjustHandles="1" noChangeArrowheads="1" noChangeShapeType="1" noTextEdit="1"/>
              </p:cNvSpPr>
              <p:nvPr/>
            </p:nvSpPr>
            <p:spPr>
              <a:xfrm>
                <a:off x="1926138" y="3172961"/>
                <a:ext cx="4876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9DC00B0-D357-4E66-B16C-BDD211F4868F}"/>
                  </a:ext>
                </a:extLst>
              </p:cNvPr>
              <p:cNvSpPr/>
              <p:nvPr/>
            </p:nvSpPr>
            <p:spPr>
              <a:xfrm>
                <a:off x="2552541" y="3172961"/>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𝑨</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E9DC00B0-D357-4E66-B16C-BDD211F4868F}"/>
                  </a:ext>
                </a:extLst>
              </p:cNvPr>
              <p:cNvSpPr>
                <a:spLocks noRot="1" noChangeAspect="1" noMove="1" noResize="1" noEditPoints="1" noAdjustHandles="1" noChangeArrowheads="1" noChangeShapeType="1" noTextEdit="1"/>
              </p:cNvSpPr>
              <p:nvPr/>
            </p:nvSpPr>
            <p:spPr>
              <a:xfrm>
                <a:off x="2552541" y="3172961"/>
                <a:ext cx="51167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378A307-19E1-48CD-9579-8D2CBFCEE626}"/>
                  </a:ext>
                </a:extLst>
              </p:cNvPr>
              <p:cNvSpPr/>
              <p:nvPr/>
            </p:nvSpPr>
            <p:spPr>
              <a:xfrm>
                <a:off x="6096000" y="3172961"/>
                <a:ext cx="4683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𝜺</m:t>
                      </m:r>
                    </m:oMath>
                  </m:oMathPara>
                </a14:m>
                <a:endParaRPr lang="zh-CN" altLang="en-US" sz="2800" b="1" dirty="0"/>
              </a:p>
            </p:txBody>
          </p:sp>
        </mc:Choice>
        <mc:Fallback xmlns="">
          <p:sp>
            <p:nvSpPr>
              <p:cNvPr id="9" name="矩形 8">
                <a:extLst>
                  <a:ext uri="{FF2B5EF4-FFF2-40B4-BE49-F238E27FC236}">
                    <a16:creationId xmlns:a16="http://schemas.microsoft.com/office/drawing/2014/main" id="{9378A307-19E1-48CD-9579-8D2CBFCEE626}"/>
                  </a:ext>
                </a:extLst>
              </p:cNvPr>
              <p:cNvSpPr>
                <a:spLocks noRot="1" noChangeAspect="1" noMove="1" noResize="1" noEditPoints="1" noAdjustHandles="1" noChangeArrowheads="1" noChangeShapeType="1" noTextEdit="1"/>
              </p:cNvSpPr>
              <p:nvPr/>
            </p:nvSpPr>
            <p:spPr>
              <a:xfrm>
                <a:off x="6096000" y="3172961"/>
                <a:ext cx="46839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98E6B3-22C6-4452-979C-9795C402DD97}"/>
                  </a:ext>
                </a:extLst>
              </p:cNvPr>
              <p:cNvSpPr/>
              <p:nvPr/>
            </p:nvSpPr>
            <p:spPr>
              <a:xfrm>
                <a:off x="9243026" y="3172961"/>
                <a:ext cx="488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𝜹</m:t>
                      </m:r>
                    </m:oMath>
                  </m:oMathPara>
                </a14:m>
                <a:endParaRPr lang="zh-CN" altLang="en-US" sz="2800" b="1" dirty="0"/>
              </a:p>
            </p:txBody>
          </p:sp>
        </mc:Choice>
        <mc:Fallback xmlns="">
          <p:sp>
            <p:nvSpPr>
              <p:cNvPr id="10" name="矩形 9">
                <a:extLst>
                  <a:ext uri="{FF2B5EF4-FFF2-40B4-BE49-F238E27FC236}">
                    <a16:creationId xmlns:a16="http://schemas.microsoft.com/office/drawing/2014/main" id="{3F98E6B3-22C6-4452-979C-9795C402DD97}"/>
                  </a:ext>
                </a:extLst>
              </p:cNvPr>
              <p:cNvSpPr>
                <a:spLocks noRot="1" noChangeAspect="1" noMove="1" noResize="1" noEditPoints="1" noAdjustHandles="1" noChangeArrowheads="1" noChangeShapeType="1" noTextEdit="1"/>
              </p:cNvSpPr>
              <p:nvPr/>
            </p:nvSpPr>
            <p:spPr>
              <a:xfrm>
                <a:off x="9243026" y="3172961"/>
                <a:ext cx="48885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D8B88B0-E2EA-4855-B53F-AC42C00C7DD3}"/>
                  </a:ext>
                </a:extLst>
              </p:cNvPr>
              <p:cNvSpPr/>
              <p:nvPr/>
            </p:nvSpPr>
            <p:spPr>
              <a:xfrm>
                <a:off x="3844445" y="5072980"/>
                <a:ext cx="71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𝟏</m:t>
                          </m:r>
                        </m:sub>
                      </m:sSub>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D8B88B0-E2EA-4855-B53F-AC42C00C7DD3}"/>
                  </a:ext>
                </a:extLst>
              </p:cNvPr>
              <p:cNvSpPr>
                <a:spLocks noRot="1" noChangeAspect="1" noMove="1" noResize="1" noEditPoints="1" noAdjustHandles="1" noChangeArrowheads="1" noChangeShapeType="1" noTextEdit="1"/>
              </p:cNvSpPr>
              <p:nvPr/>
            </p:nvSpPr>
            <p:spPr>
              <a:xfrm>
                <a:off x="3844445" y="5072980"/>
                <a:ext cx="71570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EB0A5B3-F9FA-4F36-A04A-35D422BAA83A}"/>
                  </a:ext>
                </a:extLst>
              </p:cNvPr>
              <p:cNvSpPr/>
              <p:nvPr/>
            </p:nvSpPr>
            <p:spPr>
              <a:xfrm>
                <a:off x="4656778" y="5072980"/>
                <a:ext cx="72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𝟐</m:t>
                          </m:r>
                        </m:sub>
                      </m:sSub>
                    </m:oMath>
                  </m:oMathPara>
                </a14:m>
                <a:endParaRPr lang="zh-CN" altLang="en-US" sz="2800" b="1" dirty="0">
                  <a:solidFill>
                    <a:srgbClr val="000066"/>
                  </a:solidFill>
                </a:endParaRPr>
              </a:p>
            </p:txBody>
          </p:sp>
        </mc:Choice>
        <mc:Fallback xmlns="">
          <p:sp>
            <p:nvSpPr>
              <p:cNvPr id="12" name="矩形 11">
                <a:extLst>
                  <a:ext uri="{FF2B5EF4-FFF2-40B4-BE49-F238E27FC236}">
                    <a16:creationId xmlns:a16="http://schemas.microsoft.com/office/drawing/2014/main" id="{9EB0A5B3-F9FA-4F36-A04A-35D422BAA83A}"/>
                  </a:ext>
                </a:extLst>
              </p:cNvPr>
              <p:cNvSpPr>
                <a:spLocks noRot="1" noChangeAspect="1" noMove="1" noResize="1" noEditPoints="1" noAdjustHandles="1" noChangeArrowheads="1" noChangeShapeType="1" noTextEdit="1"/>
              </p:cNvSpPr>
              <p:nvPr/>
            </p:nvSpPr>
            <p:spPr>
              <a:xfrm>
                <a:off x="4656778" y="5072980"/>
                <a:ext cx="72532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F4BB762-9ABA-4191-AFF5-B9885B081706}"/>
                  </a:ext>
                </a:extLst>
              </p:cNvPr>
              <p:cNvSpPr/>
              <p:nvPr/>
            </p:nvSpPr>
            <p:spPr>
              <a:xfrm>
                <a:off x="2808380" y="5695164"/>
                <a:ext cx="71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𝟏</m:t>
                          </m:r>
                        </m:sub>
                      </m:sSub>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BF4BB762-9ABA-4191-AFF5-B9885B081706}"/>
                  </a:ext>
                </a:extLst>
              </p:cNvPr>
              <p:cNvSpPr>
                <a:spLocks noRot="1" noChangeAspect="1" noMove="1" noResize="1" noEditPoints="1" noAdjustHandles="1" noChangeArrowheads="1" noChangeShapeType="1" noTextEdit="1"/>
              </p:cNvSpPr>
              <p:nvPr/>
            </p:nvSpPr>
            <p:spPr>
              <a:xfrm>
                <a:off x="2808380" y="5695164"/>
                <a:ext cx="71570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6FA47AEE-0069-40B6-865D-D141F61C98F3}"/>
                  </a:ext>
                </a:extLst>
              </p:cNvPr>
              <p:cNvSpPr/>
              <p:nvPr/>
            </p:nvSpPr>
            <p:spPr>
              <a:xfrm>
                <a:off x="5113575" y="5695164"/>
                <a:ext cx="72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𝟐</m:t>
                          </m:r>
                        </m:sub>
                      </m:sSub>
                    </m:oMath>
                  </m:oMathPara>
                </a14:m>
                <a:endParaRPr lang="zh-CN" altLang="en-US" sz="2800" b="1" dirty="0">
                  <a:solidFill>
                    <a:srgbClr val="000066"/>
                  </a:solidFill>
                </a:endParaRPr>
              </a:p>
            </p:txBody>
          </p:sp>
        </mc:Choice>
        <mc:Fallback xmlns="">
          <p:sp>
            <p:nvSpPr>
              <p:cNvPr id="15" name="矩形 14">
                <a:extLst>
                  <a:ext uri="{FF2B5EF4-FFF2-40B4-BE49-F238E27FC236}">
                    <a16:creationId xmlns:a16="http://schemas.microsoft.com/office/drawing/2014/main" id="{6FA47AEE-0069-40B6-865D-D141F61C98F3}"/>
                  </a:ext>
                </a:extLst>
              </p:cNvPr>
              <p:cNvSpPr>
                <a:spLocks noRot="1" noChangeAspect="1" noMove="1" noResize="1" noEditPoints="1" noAdjustHandles="1" noChangeArrowheads="1" noChangeShapeType="1" noTextEdit="1"/>
              </p:cNvSpPr>
              <p:nvPr/>
            </p:nvSpPr>
            <p:spPr>
              <a:xfrm>
                <a:off x="5113575" y="5695164"/>
                <a:ext cx="72532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F9AB17C-5BAC-433C-9BF7-A6611AF8E74D}"/>
                  </a:ext>
                </a:extLst>
              </p:cNvPr>
              <p:cNvSpPr/>
              <p:nvPr/>
            </p:nvSpPr>
            <p:spPr>
              <a:xfrm>
                <a:off x="3283435" y="4450796"/>
                <a:ext cx="6561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𝐏𝐫</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𝑨</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p>
                        <m:sSupPr>
                          <m:ctrlPr>
                            <a:rPr lang="zh-CN" altLang="en-US" sz="2800" b="1" i="1">
                              <a:solidFill>
                                <a:srgbClr val="000066"/>
                              </a:solidFill>
                              <a:latin typeface="Cambria Math" panose="02040503050406030204" pitchFamily="18" charset="0"/>
                            </a:rPr>
                          </m:ctrlPr>
                        </m:sSupPr>
                        <m:e>
                          <m:r>
                            <a:rPr lang="zh-CN" altLang="en-US" sz="2800" b="1" i="1">
                              <a:solidFill>
                                <a:srgbClr val="000066"/>
                              </a:solidFill>
                              <a:latin typeface="Cambria Math" panose="02040503050406030204" pitchFamily="18" charset="0"/>
                            </a:rPr>
                            <m:t>𝒆</m:t>
                          </m:r>
                        </m:e>
                        <m:sup>
                          <m:r>
                            <a:rPr lang="zh-CN" altLang="en-US" sz="2800" b="1" i="1">
                              <a:solidFill>
                                <a:srgbClr val="000066"/>
                              </a:solidFill>
                              <a:latin typeface="Cambria Math" panose="02040503050406030204" pitchFamily="18" charset="0"/>
                            </a:rPr>
                            <m:t>𝜺</m:t>
                          </m:r>
                        </m:sup>
                      </m:sSup>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𝐏𝐫</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𝑨</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𝑫</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𝜹</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CF9AB17C-5BAC-433C-9BF7-A6611AF8E74D}"/>
                  </a:ext>
                </a:extLst>
              </p:cNvPr>
              <p:cNvSpPr>
                <a:spLocks noRot="1" noChangeAspect="1" noMove="1" noResize="1" noEditPoints="1" noAdjustHandles="1" noChangeArrowheads="1" noChangeShapeType="1" noTextEdit="1"/>
              </p:cNvSpPr>
              <p:nvPr/>
            </p:nvSpPr>
            <p:spPr>
              <a:xfrm>
                <a:off x="3283435" y="4450796"/>
                <a:ext cx="6561925"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07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a:t>
            </a:r>
            <a:r>
              <a:rPr lang="en-US" altLang="zh-CN" sz="4400" b="1" dirty="0">
                <a:solidFill>
                  <a:schemeClr val="bg1"/>
                </a:solidFill>
                <a:latin typeface="微软雅黑" panose="020B0503020204020204" pitchFamily="34" charset="-122"/>
                <a:ea typeface="微软雅黑" panose="020B0503020204020204" pitchFamily="34" charset="-122"/>
              </a:rPr>
              <a:t>(fairness)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151815" y="861720"/>
            <a:ext cx="11888370" cy="4725204"/>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敏感属性</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需要保护以防止导致不公平的特征称为</a:t>
            </a:r>
            <a:r>
              <a:rPr lang="zh-CN" altLang="en-US" sz="2800" b="1" dirty="0">
                <a:solidFill>
                  <a:srgbClr val="C00000"/>
                </a:solidFill>
                <a:latin typeface="微软雅黑" panose="020B0503020204020204" pitchFamily="34" charset="-122"/>
                <a:ea typeface="微软雅黑" panose="020B0503020204020204" pitchFamily="34" charset="-122"/>
              </a:rPr>
              <a:t>敏感属性</a:t>
            </a:r>
            <a:r>
              <a:rPr lang="zh-CN" altLang="en-US" sz="2800" dirty="0">
                <a:solidFill>
                  <a:srgbClr val="000066"/>
                </a:solidFill>
                <a:latin typeface="微软雅黑" panose="020B0503020204020204" pitchFamily="34" charset="-122"/>
                <a:ea typeface="微软雅黑" panose="020B0503020204020204" pitchFamily="34" charset="-122"/>
              </a:rPr>
              <a:t>或</a:t>
            </a:r>
            <a:r>
              <a:rPr lang="zh-CN" altLang="en-US" sz="2800" b="1" dirty="0">
                <a:solidFill>
                  <a:srgbClr val="C00000"/>
                </a:solidFill>
                <a:latin typeface="微软雅黑" panose="020B0503020204020204" pitchFamily="34" charset="-122"/>
                <a:ea typeface="微软雅黑" panose="020B0503020204020204" pitchFamily="34" charset="-122"/>
              </a:rPr>
              <a:t>受保护特征</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属性</a:t>
            </a:r>
            <a:r>
              <a:rPr lang="zh-CN" altLang="en-US" sz="2800" dirty="0">
                <a:solidFill>
                  <a:srgbClr val="000066"/>
                </a:solidFill>
                <a:latin typeface="微软雅黑" panose="020B0503020204020204" pitchFamily="34" charset="-122"/>
                <a:ea typeface="微软雅黑" panose="020B0503020204020204" pitchFamily="34" charset="-122"/>
              </a:rPr>
              <a:t>）</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敏感属性包括种族、肤色、性别、宗教、国籍、年龄、怀孕、家庭状况、残疾状况、退伍军人身份和遗传信息等</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公平性</a:t>
            </a: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公平性包括</a:t>
            </a:r>
            <a:r>
              <a:rPr lang="zh-CN" altLang="en-US" sz="2800" b="1" dirty="0">
                <a:solidFill>
                  <a:srgbClr val="C00000"/>
                </a:solidFill>
                <a:latin typeface="微软雅黑" panose="020B0503020204020204" pitchFamily="34" charset="-122"/>
                <a:ea typeface="微软雅黑" panose="020B0503020204020204" pitchFamily="34" charset="-122"/>
              </a:rPr>
              <a:t>一般公平性</a:t>
            </a:r>
            <a:r>
              <a:rPr lang="zh-CN" altLang="en-US" sz="2800" dirty="0">
                <a:solidFill>
                  <a:srgbClr val="000066"/>
                </a:solidFill>
                <a:latin typeface="微软雅黑" panose="020B0503020204020204" pitchFamily="34" charset="-122"/>
                <a:ea typeface="微软雅黑" panose="020B0503020204020204" pitchFamily="34" charset="-122"/>
              </a:rPr>
              <a:t>、</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rPr>
              <a:t>群体公平性</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个体公平性</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23C6128-9928-44C7-8B4A-2F9C5001AFCB}"/>
              </a:ext>
            </a:extLst>
          </p:cNvPr>
          <p:cNvPicPr>
            <a:picLocks noChangeAspect="1"/>
          </p:cNvPicPr>
          <p:nvPr/>
        </p:nvPicPr>
        <p:blipFill>
          <a:blip r:embed="rId3"/>
          <a:stretch>
            <a:fillRect/>
          </a:stretch>
        </p:blipFill>
        <p:spPr>
          <a:xfrm>
            <a:off x="5343787" y="3548893"/>
            <a:ext cx="6696397" cy="3216828"/>
          </a:xfrm>
          <a:prstGeom prst="rect">
            <a:avLst/>
          </a:prstGeom>
        </p:spPr>
      </p:pic>
    </p:spTree>
    <p:extLst>
      <p:ext uri="{BB962C8B-B14F-4D97-AF65-F5344CB8AC3E}">
        <p14:creationId xmlns:p14="http://schemas.microsoft.com/office/powerpoint/2010/main" val="191947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一般公平性</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51815" y="1143342"/>
            <a:ext cx="11888370" cy="5402313"/>
          </a:xfrm>
          <a:prstGeom prst="rect">
            <a:avLst/>
          </a:prstGeom>
          <a:noFill/>
        </p:spPr>
        <p:txBody>
          <a:bodyPr wrap="square" rtlCol="0">
            <a:spAutoFit/>
          </a:bodyPr>
          <a:lstStyle/>
          <a:p>
            <a:pPr marL="0"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假设需要对群体中的每个个体进行决策， 表示智能软件系统， 表示一组个体，  表示真实标签的集合， 表示敏感属性集。</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p"/>
            </a:pPr>
            <a:r>
              <a:rPr lang="zh-CN" altLang="en-US" sz="2800" dirty="0">
                <a:solidFill>
                  <a:srgbClr val="000066"/>
                </a:solidFill>
                <a:latin typeface="微软雅黑" panose="020B0503020204020204" pitchFamily="34" charset="-122"/>
                <a:ea typeface="微软雅黑" panose="020B0503020204020204" pitchFamily="34" charset="-122"/>
              </a:rPr>
              <a:t>一般公平性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定义：一般性公平是指只要</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的决策过程中</a:t>
            </a:r>
            <a:r>
              <a:rPr lang="zh-CN" altLang="en-US" sz="2800" b="1" dirty="0">
                <a:solidFill>
                  <a:srgbClr val="C00000"/>
                </a:solidFill>
                <a:latin typeface="微软雅黑" panose="020B0503020204020204" pitchFamily="34" charset="-122"/>
                <a:ea typeface="微软雅黑" panose="020B0503020204020204" pitchFamily="34" charset="-122"/>
              </a:rPr>
              <a:t>没有明确使用敏感属性</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则该人工智能算法就是公平的。</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不足：</a:t>
            </a:r>
            <a:endParaRPr lang="en-US" altLang="zh-CN" sz="2800" dirty="0">
              <a:solidFill>
                <a:srgbClr val="000066"/>
              </a:solidFill>
              <a:latin typeface="微软雅黑" panose="020B0503020204020204" pitchFamily="34" charset="-122"/>
              <a:ea typeface="微软雅黑" panose="020B0503020204020204" pitchFamily="34" charset="-122"/>
            </a:endParaRPr>
          </a:p>
          <a:p>
            <a:pPr marL="971550" lvl="1">
              <a:lnSpc>
                <a:spcPct val="150000"/>
              </a:lnSpc>
              <a:buFont typeface="+mj-ea"/>
              <a:buAutoNum type="circleNumDbPlain"/>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中的非受保护属性包含着与受保护属性</a:t>
            </a:r>
            <a:r>
              <a:rPr lang="zh-CN" altLang="en-US" sz="2800" b="1" dirty="0">
                <a:solidFill>
                  <a:srgbClr val="C00000"/>
                </a:solidFill>
                <a:latin typeface="微软雅黑" panose="020B0503020204020204" pitchFamily="34" charset="-122"/>
                <a:ea typeface="微软雅黑" panose="020B0503020204020204" pitchFamily="34" charset="-122"/>
              </a:rPr>
              <a:t>相关的敏感信息</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71550" lvl="1">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 受保护属性排除在外，会影响</a:t>
            </a:r>
            <a:r>
              <a:rPr lang="zh-CN" altLang="en-US" sz="2800" b="1" dirty="0">
                <a:solidFill>
                  <a:srgbClr val="C00000"/>
                </a:solidFill>
                <a:latin typeface="微软雅黑" panose="020B0503020204020204" pitchFamily="34" charset="-122"/>
                <a:ea typeface="微软雅黑" panose="020B0503020204020204" pitchFamily="34" charset="-122"/>
              </a:rPr>
              <a:t>模型的正确性</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30B4280-459C-4B61-9B11-524D00EB5E9A}"/>
                  </a:ext>
                </a:extLst>
              </p:cNvPr>
              <p:cNvSpPr/>
              <p:nvPr/>
            </p:nvSpPr>
            <p:spPr>
              <a:xfrm>
                <a:off x="10055987" y="1274564"/>
                <a:ext cx="5325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𝑿</m:t>
                      </m:r>
                    </m:oMath>
                  </m:oMathPara>
                </a14:m>
                <a:endParaRPr lang="zh-CN" altLang="en-US" sz="2800" b="1" dirty="0"/>
              </a:p>
            </p:txBody>
          </p:sp>
        </mc:Choice>
        <mc:Fallback xmlns="">
          <p:sp>
            <p:nvSpPr>
              <p:cNvPr id="4" name="矩形 3">
                <a:extLst>
                  <a:ext uri="{FF2B5EF4-FFF2-40B4-BE49-F238E27FC236}">
                    <a16:creationId xmlns:a16="http://schemas.microsoft.com/office/drawing/2014/main" id="{630B4280-459C-4B61-9B11-524D00EB5E9A}"/>
                  </a:ext>
                </a:extLst>
              </p:cNvPr>
              <p:cNvSpPr>
                <a:spLocks noRot="1" noChangeAspect="1" noMove="1" noResize="1" noEditPoints="1" noAdjustHandles="1" noChangeArrowheads="1" noChangeShapeType="1" noTextEdit="1"/>
              </p:cNvSpPr>
              <p:nvPr/>
            </p:nvSpPr>
            <p:spPr>
              <a:xfrm>
                <a:off x="10055987" y="1274564"/>
                <a:ext cx="53251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BE9517-ADA1-47AC-8CAF-45ED8703D3DB}"/>
                  </a:ext>
                </a:extLst>
              </p:cNvPr>
              <p:cNvSpPr/>
              <p:nvPr/>
            </p:nvSpPr>
            <p:spPr>
              <a:xfrm>
                <a:off x="1088248" y="1931647"/>
                <a:ext cx="5076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𝒀</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CBE9517-ADA1-47AC-8CAF-45ED8703D3DB}"/>
                  </a:ext>
                </a:extLst>
              </p:cNvPr>
              <p:cNvSpPr>
                <a:spLocks noRot="1" noChangeAspect="1" noMove="1" noResize="1" noEditPoints="1" noAdjustHandles="1" noChangeArrowheads="1" noChangeShapeType="1" noTextEdit="1"/>
              </p:cNvSpPr>
              <p:nvPr/>
            </p:nvSpPr>
            <p:spPr>
              <a:xfrm>
                <a:off x="1088248" y="1931647"/>
                <a:ext cx="50763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C139532-B665-410C-855C-CA0A548ACF22}"/>
                  </a:ext>
                </a:extLst>
              </p:cNvPr>
              <p:cNvSpPr/>
              <p:nvPr/>
            </p:nvSpPr>
            <p:spPr>
              <a:xfrm>
                <a:off x="6773315" y="1274564"/>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6" name="矩形 5">
                <a:extLst>
                  <a:ext uri="{FF2B5EF4-FFF2-40B4-BE49-F238E27FC236}">
                    <a16:creationId xmlns:a16="http://schemas.microsoft.com/office/drawing/2014/main" id="{8C139532-B665-410C-855C-CA0A548ACF22}"/>
                  </a:ext>
                </a:extLst>
              </p:cNvPr>
              <p:cNvSpPr>
                <a:spLocks noRot="1" noChangeAspect="1" noMove="1" noResize="1" noEditPoints="1" noAdjustHandles="1" noChangeArrowheads="1" noChangeShapeType="1" noTextEdit="1"/>
              </p:cNvSpPr>
              <p:nvPr/>
            </p:nvSpPr>
            <p:spPr>
              <a:xfrm>
                <a:off x="6773315" y="1274564"/>
                <a:ext cx="4876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F6CE59C-9252-487E-96A8-33E641F953A6}"/>
                  </a:ext>
                </a:extLst>
              </p:cNvPr>
              <p:cNvSpPr/>
              <p:nvPr/>
            </p:nvSpPr>
            <p:spPr>
              <a:xfrm>
                <a:off x="4766953" y="1931647"/>
                <a:ext cx="5277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𝐵</m:t>
                      </m:r>
                    </m:oMath>
                  </m:oMathPara>
                </a14:m>
                <a:endParaRPr lang="zh-CN" altLang="en-US" sz="2800" dirty="0"/>
              </a:p>
            </p:txBody>
          </p:sp>
        </mc:Choice>
        <mc:Fallback xmlns="">
          <p:sp>
            <p:nvSpPr>
              <p:cNvPr id="7" name="矩形 6">
                <a:extLst>
                  <a:ext uri="{FF2B5EF4-FFF2-40B4-BE49-F238E27FC236}">
                    <a16:creationId xmlns:a16="http://schemas.microsoft.com/office/drawing/2014/main" id="{0F6CE59C-9252-487E-96A8-33E641F953A6}"/>
                  </a:ext>
                </a:extLst>
              </p:cNvPr>
              <p:cNvSpPr>
                <a:spLocks noRot="1" noChangeAspect="1" noMove="1" noResize="1" noEditPoints="1" noAdjustHandles="1" noChangeArrowheads="1" noChangeShapeType="1" noTextEdit="1"/>
              </p:cNvSpPr>
              <p:nvPr/>
            </p:nvSpPr>
            <p:spPr>
              <a:xfrm>
                <a:off x="4766953" y="1931647"/>
                <a:ext cx="52770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69C6E86-5B30-4C95-816A-7212B79D1EEE}"/>
                  </a:ext>
                </a:extLst>
              </p:cNvPr>
              <p:cNvSpPr/>
              <p:nvPr/>
            </p:nvSpPr>
            <p:spPr>
              <a:xfrm>
                <a:off x="5340197" y="3429000"/>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8" name="矩形 7">
                <a:extLst>
                  <a:ext uri="{FF2B5EF4-FFF2-40B4-BE49-F238E27FC236}">
                    <a16:creationId xmlns:a16="http://schemas.microsoft.com/office/drawing/2014/main" id="{E69C6E86-5B30-4C95-816A-7212B79D1EEE}"/>
                  </a:ext>
                </a:extLst>
              </p:cNvPr>
              <p:cNvSpPr>
                <a:spLocks noRot="1" noChangeAspect="1" noMove="1" noResize="1" noEditPoints="1" noAdjustHandles="1" noChangeArrowheads="1" noChangeShapeType="1" noTextEdit="1"/>
              </p:cNvSpPr>
              <p:nvPr/>
            </p:nvSpPr>
            <p:spPr>
              <a:xfrm>
                <a:off x="5340197" y="3429000"/>
                <a:ext cx="4876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C915987-BC53-427B-B30E-4898A4753552}"/>
                  </a:ext>
                </a:extLst>
              </p:cNvPr>
              <p:cNvSpPr/>
              <p:nvPr/>
            </p:nvSpPr>
            <p:spPr>
              <a:xfrm>
                <a:off x="1532864" y="5342440"/>
                <a:ext cx="5325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𝑿</m:t>
                      </m:r>
                    </m:oMath>
                  </m:oMathPara>
                </a14:m>
                <a:endParaRPr lang="zh-CN" altLang="en-US" sz="2800" b="1" dirty="0"/>
              </a:p>
            </p:txBody>
          </p:sp>
        </mc:Choice>
        <mc:Fallback xmlns="">
          <p:sp>
            <p:nvSpPr>
              <p:cNvPr id="9" name="矩形 8">
                <a:extLst>
                  <a:ext uri="{FF2B5EF4-FFF2-40B4-BE49-F238E27FC236}">
                    <a16:creationId xmlns:a16="http://schemas.microsoft.com/office/drawing/2014/main" id="{1C915987-BC53-427B-B30E-4898A4753552}"/>
                  </a:ext>
                </a:extLst>
              </p:cNvPr>
              <p:cNvSpPr>
                <a:spLocks noRot="1" noChangeAspect="1" noMove="1" noResize="1" noEditPoints="1" noAdjustHandles="1" noChangeArrowheads="1" noChangeShapeType="1" noTextEdit="1"/>
              </p:cNvSpPr>
              <p:nvPr/>
            </p:nvSpPr>
            <p:spPr>
              <a:xfrm>
                <a:off x="1532864" y="5342440"/>
                <a:ext cx="532517"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371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群体公平性</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43426" y="1076230"/>
            <a:ext cx="11888370" cy="5402313"/>
          </a:xfrm>
          <a:prstGeom prst="rect">
            <a:avLst/>
          </a:prstGeom>
          <a:noFill/>
        </p:spPr>
        <p:txBody>
          <a:bodyPr wrap="square" rtlCol="0">
            <a:spAutoFit/>
          </a:bodyPr>
          <a:lstStyle/>
          <a:p>
            <a:pPr marL="0"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假设需要对群体中的每个个体进行决策， 表示智能软件系统， 表示一组个体，  表示真实标签的集合， 表示敏感属性集。</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p"/>
            </a:pPr>
            <a:r>
              <a:rPr lang="zh-CN" altLang="en-US" sz="2800" dirty="0">
                <a:solidFill>
                  <a:srgbClr val="000066"/>
                </a:solidFill>
                <a:latin typeface="微软雅黑" panose="020B0503020204020204" pitchFamily="34" charset="-122"/>
                <a:ea typeface="微软雅黑" panose="020B0503020204020204" pitchFamily="34" charset="-122"/>
              </a:rPr>
              <a:t>群体公平性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定义：群体公平性是指智能软件系统对</a:t>
            </a:r>
            <a:r>
              <a:rPr lang="zh-CN" altLang="en-US" sz="2800" b="1" dirty="0">
                <a:solidFill>
                  <a:srgbClr val="C00000"/>
                </a:solidFill>
                <a:latin typeface="微软雅黑" panose="020B0503020204020204" pitchFamily="34" charset="-122"/>
                <a:ea typeface="微软雅黑" panose="020B0503020204020204" pitchFamily="34" charset="-122"/>
              </a:rPr>
              <a:t>受保护属性划分的群体</a:t>
            </a:r>
            <a:r>
              <a:rPr lang="zh-CN" altLang="en-US" sz="2800" dirty="0">
                <a:solidFill>
                  <a:srgbClr val="000066"/>
                </a:solidFill>
                <a:latin typeface="微软雅黑" panose="020B0503020204020204" pitchFamily="34" charset="-122"/>
                <a:ea typeface="微软雅黑" panose="020B0503020204020204" pitchFamily="34" charset="-122"/>
              </a:rPr>
              <a:t>所作的决策概率相等</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类型：</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个体均等公平性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均等赔率公平性和机会均等公平性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30B4280-459C-4B61-9B11-524D00EB5E9A}"/>
                  </a:ext>
                </a:extLst>
              </p:cNvPr>
              <p:cNvSpPr/>
              <p:nvPr/>
            </p:nvSpPr>
            <p:spPr>
              <a:xfrm>
                <a:off x="10047598" y="1207452"/>
                <a:ext cx="5325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𝑿</m:t>
                      </m:r>
                    </m:oMath>
                  </m:oMathPara>
                </a14:m>
                <a:endParaRPr lang="zh-CN" altLang="en-US" sz="2800" b="1" dirty="0"/>
              </a:p>
            </p:txBody>
          </p:sp>
        </mc:Choice>
        <mc:Fallback xmlns="">
          <p:sp>
            <p:nvSpPr>
              <p:cNvPr id="4" name="矩形 3">
                <a:extLst>
                  <a:ext uri="{FF2B5EF4-FFF2-40B4-BE49-F238E27FC236}">
                    <a16:creationId xmlns:a16="http://schemas.microsoft.com/office/drawing/2014/main" id="{630B4280-459C-4B61-9B11-524D00EB5E9A}"/>
                  </a:ext>
                </a:extLst>
              </p:cNvPr>
              <p:cNvSpPr>
                <a:spLocks noRot="1" noChangeAspect="1" noMove="1" noResize="1" noEditPoints="1" noAdjustHandles="1" noChangeArrowheads="1" noChangeShapeType="1" noTextEdit="1"/>
              </p:cNvSpPr>
              <p:nvPr/>
            </p:nvSpPr>
            <p:spPr>
              <a:xfrm>
                <a:off x="10047598" y="1207452"/>
                <a:ext cx="53251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BE9517-ADA1-47AC-8CAF-45ED8703D3DB}"/>
                  </a:ext>
                </a:extLst>
              </p:cNvPr>
              <p:cNvSpPr/>
              <p:nvPr/>
            </p:nvSpPr>
            <p:spPr>
              <a:xfrm>
                <a:off x="1037914" y="1861894"/>
                <a:ext cx="5076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𝒀</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CBE9517-ADA1-47AC-8CAF-45ED8703D3DB}"/>
                  </a:ext>
                </a:extLst>
              </p:cNvPr>
              <p:cNvSpPr>
                <a:spLocks noRot="1" noChangeAspect="1" noMove="1" noResize="1" noEditPoints="1" noAdjustHandles="1" noChangeArrowheads="1" noChangeShapeType="1" noTextEdit="1"/>
              </p:cNvSpPr>
              <p:nvPr/>
            </p:nvSpPr>
            <p:spPr>
              <a:xfrm>
                <a:off x="1037914" y="1861894"/>
                <a:ext cx="50763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C139532-B665-410C-855C-CA0A548ACF22}"/>
                  </a:ext>
                </a:extLst>
              </p:cNvPr>
              <p:cNvSpPr/>
              <p:nvPr/>
            </p:nvSpPr>
            <p:spPr>
              <a:xfrm>
                <a:off x="6764926" y="1207452"/>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6" name="矩形 5">
                <a:extLst>
                  <a:ext uri="{FF2B5EF4-FFF2-40B4-BE49-F238E27FC236}">
                    <a16:creationId xmlns:a16="http://schemas.microsoft.com/office/drawing/2014/main" id="{8C139532-B665-410C-855C-CA0A548ACF22}"/>
                  </a:ext>
                </a:extLst>
              </p:cNvPr>
              <p:cNvSpPr>
                <a:spLocks noRot="1" noChangeAspect="1" noMove="1" noResize="1" noEditPoints="1" noAdjustHandles="1" noChangeArrowheads="1" noChangeShapeType="1" noTextEdit="1"/>
              </p:cNvSpPr>
              <p:nvPr/>
            </p:nvSpPr>
            <p:spPr>
              <a:xfrm>
                <a:off x="6764926" y="1207452"/>
                <a:ext cx="4876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F6CE59C-9252-487E-96A8-33E641F953A6}"/>
                  </a:ext>
                </a:extLst>
              </p:cNvPr>
              <p:cNvSpPr/>
              <p:nvPr/>
            </p:nvSpPr>
            <p:spPr>
              <a:xfrm>
                <a:off x="4748399" y="1861894"/>
                <a:ext cx="527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𝐵</m:t>
                      </m:r>
                    </m:oMath>
                  </m:oMathPara>
                </a14:m>
                <a:endParaRPr lang="zh-CN" altLang="en-US" sz="2800" dirty="0"/>
              </a:p>
            </p:txBody>
          </p:sp>
        </mc:Choice>
        <mc:Fallback xmlns="">
          <p:sp>
            <p:nvSpPr>
              <p:cNvPr id="7" name="矩形 6">
                <a:extLst>
                  <a:ext uri="{FF2B5EF4-FFF2-40B4-BE49-F238E27FC236}">
                    <a16:creationId xmlns:a16="http://schemas.microsoft.com/office/drawing/2014/main" id="{0F6CE59C-9252-487E-96A8-33E641F953A6}"/>
                  </a:ext>
                </a:extLst>
              </p:cNvPr>
              <p:cNvSpPr>
                <a:spLocks noRot="1" noChangeAspect="1" noMove="1" noResize="1" noEditPoints="1" noAdjustHandles="1" noChangeArrowheads="1" noChangeShapeType="1" noTextEdit="1"/>
              </p:cNvSpPr>
              <p:nvPr/>
            </p:nvSpPr>
            <p:spPr>
              <a:xfrm>
                <a:off x="4748399" y="1861894"/>
                <a:ext cx="527709" cy="523220"/>
              </a:xfrm>
              <a:prstGeom prst="rect">
                <a:avLst/>
              </a:prstGeom>
              <a:blipFill>
                <a:blip r:embed="rId6"/>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7F7F7D9-CA41-4E07-B35A-82EE2738C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3332" y="3868871"/>
            <a:ext cx="2745183" cy="2896850"/>
          </a:xfrm>
          <a:prstGeom prst="rect">
            <a:avLst/>
          </a:prstGeom>
        </p:spPr>
      </p:pic>
    </p:spTree>
    <p:extLst>
      <p:ext uri="{BB962C8B-B14F-4D97-AF65-F5344CB8AC3E}">
        <p14:creationId xmlns:p14="http://schemas.microsoft.com/office/powerpoint/2010/main" val="159799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个体均等公平性</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43426" y="695230"/>
            <a:ext cx="11888370" cy="6048644"/>
          </a:xfrm>
          <a:prstGeom prst="rect">
            <a:avLst/>
          </a:prstGeom>
          <a:noFill/>
        </p:spPr>
        <p:txBody>
          <a:bodyPr wrap="square" rtlCol="0">
            <a:spAutoFit/>
          </a:bodyPr>
          <a:lstStyle/>
          <a:p>
            <a:pPr marL="457200" indent="-457200">
              <a:lnSpc>
                <a:spcPct val="200000"/>
              </a:lnSpc>
              <a:buFont typeface="Wingdings" panose="05000000000000000000" pitchFamily="2" charset="2"/>
              <a:buChar char="n"/>
            </a:pPr>
            <a:r>
              <a:rPr lang="zh-CN" altLang="en-US" sz="2800" dirty="0">
                <a:solidFill>
                  <a:srgbClr val="000066"/>
                </a:solidFill>
                <a:latin typeface="微软雅黑" panose="020B0503020204020204" pitchFamily="34" charset="-122"/>
                <a:ea typeface="微软雅黑" panose="020B0503020204020204" pitchFamily="34" charset="-122"/>
              </a:rPr>
              <a:t>个体均等公平性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定义：智能软件系统所作决策</a:t>
            </a:r>
            <a:r>
              <a:rPr lang="zh-CN" altLang="en-US" sz="2800" b="1" dirty="0">
                <a:solidFill>
                  <a:srgbClr val="C00000"/>
                </a:solidFill>
                <a:latin typeface="微软雅黑" panose="020B0503020204020204" pitchFamily="34" charset="-122"/>
                <a:ea typeface="微软雅黑" panose="020B0503020204020204" pitchFamily="34" charset="-122"/>
              </a:rPr>
              <a:t>独立于敏感属性</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假设     和     是    中基于敏感属性          所划分的两个群体组，如果智能软件系统满足以下公式，则称   具有个体均等公平性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其中， 等于或无限接近于</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0</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示例</a:t>
            </a:r>
            <a:endParaRPr lang="en-US" altLang="zh-CN" sz="2800" dirty="0">
              <a:solidFill>
                <a:srgbClr val="000066"/>
              </a:solidFill>
              <a:latin typeface="微软雅黑" panose="020B0503020204020204" pitchFamily="34" charset="-122"/>
              <a:ea typeface="微软雅黑" panose="020B0503020204020204" pitchFamily="34" charset="-122"/>
            </a:endParaRPr>
          </a:p>
          <a:p>
            <a:pPr indent="457200">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以贷款问题为例，银行应独立于种族和宗教等受保护属性，以相同或者几乎相同的选择率向两个群体提供贷款</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8D023AE-0096-48B8-B2AA-C269F35BCDCD}"/>
                  </a:ext>
                </a:extLst>
              </p:cNvPr>
              <p:cNvSpPr/>
              <p:nvPr/>
            </p:nvSpPr>
            <p:spPr>
              <a:xfrm>
                <a:off x="1313483" y="2343217"/>
                <a:ext cx="7044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𝟏</m:t>
                          </m:r>
                        </m:sub>
                      </m:sSub>
                    </m:oMath>
                  </m:oMathPara>
                </a14:m>
                <a:endParaRPr lang="zh-CN" altLang="en-US" sz="2800" b="1" dirty="0">
                  <a:solidFill>
                    <a:srgbClr val="000066"/>
                  </a:solidFill>
                </a:endParaRPr>
              </a:p>
            </p:txBody>
          </p:sp>
        </mc:Choice>
        <mc:Fallback xmlns="">
          <p:sp>
            <p:nvSpPr>
              <p:cNvPr id="8" name="矩形 7">
                <a:extLst>
                  <a:ext uri="{FF2B5EF4-FFF2-40B4-BE49-F238E27FC236}">
                    <a16:creationId xmlns:a16="http://schemas.microsoft.com/office/drawing/2014/main" id="{F8D023AE-0096-48B8-B2AA-C269F35BCDCD}"/>
                  </a:ext>
                </a:extLst>
              </p:cNvPr>
              <p:cNvSpPr>
                <a:spLocks noRot="1" noChangeAspect="1" noMove="1" noResize="1" noEditPoints="1" noAdjustHandles="1" noChangeArrowheads="1" noChangeShapeType="1" noTextEdit="1"/>
              </p:cNvSpPr>
              <p:nvPr/>
            </p:nvSpPr>
            <p:spPr>
              <a:xfrm>
                <a:off x="1313483" y="2343217"/>
                <a:ext cx="70448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3360520-E8D9-4586-A0AB-E0255777FA5F}"/>
                  </a:ext>
                </a:extLst>
              </p:cNvPr>
              <p:cNvSpPr/>
              <p:nvPr/>
            </p:nvSpPr>
            <p:spPr>
              <a:xfrm>
                <a:off x="2183277" y="2326439"/>
                <a:ext cx="7044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𝟐</m:t>
                          </m:r>
                        </m:sub>
                      </m:sSub>
                    </m:oMath>
                  </m:oMathPara>
                </a14:m>
                <a:endParaRPr lang="zh-CN" altLang="en-US" sz="2800" b="1" dirty="0">
                  <a:solidFill>
                    <a:srgbClr val="000066"/>
                  </a:solidFill>
                </a:endParaRPr>
              </a:p>
            </p:txBody>
          </p:sp>
        </mc:Choice>
        <mc:Fallback xmlns="">
          <p:sp>
            <p:nvSpPr>
              <p:cNvPr id="9" name="矩形 8">
                <a:extLst>
                  <a:ext uri="{FF2B5EF4-FFF2-40B4-BE49-F238E27FC236}">
                    <a16:creationId xmlns:a16="http://schemas.microsoft.com/office/drawing/2014/main" id="{A3360520-E8D9-4586-A0AB-E0255777FA5F}"/>
                  </a:ext>
                </a:extLst>
              </p:cNvPr>
              <p:cNvSpPr>
                <a:spLocks noRot="1" noChangeAspect="1" noMove="1" noResize="1" noEditPoints="1" noAdjustHandles="1" noChangeArrowheads="1" noChangeShapeType="1" noTextEdit="1"/>
              </p:cNvSpPr>
              <p:nvPr/>
            </p:nvSpPr>
            <p:spPr>
              <a:xfrm>
                <a:off x="2183277" y="2326439"/>
                <a:ext cx="70448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3DD769A-E578-44FA-AC22-F4E0841E03E0}"/>
                  </a:ext>
                </a:extLst>
              </p:cNvPr>
              <p:cNvSpPr/>
              <p:nvPr/>
            </p:nvSpPr>
            <p:spPr>
              <a:xfrm>
                <a:off x="3126680" y="2327882"/>
                <a:ext cx="5325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𝑿</m:t>
                      </m:r>
                    </m:oMath>
                  </m:oMathPara>
                </a14:m>
                <a:endParaRPr lang="zh-CN" altLang="en-US" sz="2800" b="1" dirty="0"/>
              </a:p>
            </p:txBody>
          </p:sp>
        </mc:Choice>
        <mc:Fallback xmlns="">
          <p:sp>
            <p:nvSpPr>
              <p:cNvPr id="10" name="矩形 9">
                <a:extLst>
                  <a:ext uri="{FF2B5EF4-FFF2-40B4-BE49-F238E27FC236}">
                    <a16:creationId xmlns:a16="http://schemas.microsoft.com/office/drawing/2014/main" id="{13DD769A-E578-44FA-AC22-F4E0841E03E0}"/>
                  </a:ext>
                </a:extLst>
              </p:cNvPr>
              <p:cNvSpPr>
                <a:spLocks noRot="1" noChangeAspect="1" noMove="1" noResize="1" noEditPoints="1" noAdjustHandles="1" noChangeArrowheads="1" noChangeShapeType="1" noTextEdit="1"/>
              </p:cNvSpPr>
              <p:nvPr/>
            </p:nvSpPr>
            <p:spPr>
              <a:xfrm>
                <a:off x="3126680" y="2327882"/>
                <a:ext cx="53251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AF14BFF-95A2-4363-A06F-71B72713034E}"/>
                  </a:ext>
                </a:extLst>
              </p:cNvPr>
              <p:cNvSpPr/>
              <p:nvPr/>
            </p:nvSpPr>
            <p:spPr>
              <a:xfrm>
                <a:off x="5997132" y="2343217"/>
                <a:ext cx="11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𝒃</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𝑩</m:t>
                      </m:r>
                    </m:oMath>
                  </m:oMathPara>
                </a14:m>
                <a:endParaRPr lang="zh-CN" altLang="en-US" sz="2800" b="1" dirty="0">
                  <a:solidFill>
                    <a:srgbClr val="000066"/>
                  </a:solidFill>
                </a:endParaRPr>
              </a:p>
            </p:txBody>
          </p:sp>
        </mc:Choice>
        <mc:Fallback xmlns="">
          <p:sp>
            <p:nvSpPr>
              <p:cNvPr id="11" name="矩形 10">
                <a:extLst>
                  <a:ext uri="{FF2B5EF4-FFF2-40B4-BE49-F238E27FC236}">
                    <a16:creationId xmlns:a16="http://schemas.microsoft.com/office/drawing/2014/main" id="{CAF14BFF-95A2-4363-A06F-71B72713034E}"/>
                  </a:ext>
                </a:extLst>
              </p:cNvPr>
              <p:cNvSpPr>
                <a:spLocks noRot="1" noChangeAspect="1" noMove="1" noResize="1" noEditPoints="1" noAdjustHandles="1" noChangeArrowheads="1" noChangeShapeType="1" noTextEdit="1"/>
              </p:cNvSpPr>
              <p:nvPr/>
            </p:nvSpPr>
            <p:spPr>
              <a:xfrm>
                <a:off x="5997132" y="2343217"/>
                <a:ext cx="118570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A1B9739-4E82-4E18-B9A1-0683E1D2F878}"/>
                  </a:ext>
                </a:extLst>
              </p:cNvPr>
              <p:cNvSpPr/>
              <p:nvPr/>
            </p:nvSpPr>
            <p:spPr>
              <a:xfrm>
                <a:off x="5566421" y="2967954"/>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12" name="矩形 11">
                <a:extLst>
                  <a:ext uri="{FF2B5EF4-FFF2-40B4-BE49-F238E27FC236}">
                    <a16:creationId xmlns:a16="http://schemas.microsoft.com/office/drawing/2014/main" id="{EA1B9739-4E82-4E18-B9A1-0683E1D2F878}"/>
                  </a:ext>
                </a:extLst>
              </p:cNvPr>
              <p:cNvSpPr>
                <a:spLocks noRot="1" noChangeAspect="1" noMove="1" noResize="1" noEditPoints="1" noAdjustHandles="1" noChangeArrowheads="1" noChangeShapeType="1" noTextEdit="1"/>
              </p:cNvSpPr>
              <p:nvPr/>
            </p:nvSpPr>
            <p:spPr>
              <a:xfrm>
                <a:off x="5566421" y="2967954"/>
                <a:ext cx="4876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A7A00F4-3F6F-4350-8A16-1D230C9749C5}"/>
                  </a:ext>
                </a:extLst>
              </p:cNvPr>
              <p:cNvSpPr/>
              <p:nvPr/>
            </p:nvSpPr>
            <p:spPr>
              <a:xfrm>
                <a:off x="2003410" y="3608636"/>
                <a:ext cx="7987443"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𝜺</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A7A00F4-3F6F-4350-8A16-1D230C9749C5}"/>
                  </a:ext>
                </a:extLst>
              </p:cNvPr>
              <p:cNvSpPr>
                <a:spLocks noRot="1" noChangeAspect="1" noMove="1" noResize="1" noEditPoints="1" noAdjustHandles="1" noChangeArrowheads="1" noChangeShapeType="1" noTextEdit="1"/>
              </p:cNvSpPr>
              <p:nvPr/>
            </p:nvSpPr>
            <p:spPr>
              <a:xfrm>
                <a:off x="2003410" y="3608636"/>
                <a:ext cx="7987443" cy="56400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5E982F4-136E-4253-B601-193DD4B95DAC}"/>
                  </a:ext>
                </a:extLst>
              </p:cNvPr>
              <p:cNvSpPr/>
              <p:nvPr/>
            </p:nvSpPr>
            <p:spPr>
              <a:xfrm>
                <a:off x="1431528" y="4249036"/>
                <a:ext cx="4683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𝜺</m:t>
                      </m:r>
                    </m:oMath>
                  </m:oMathPara>
                </a14:m>
                <a:endParaRPr lang="zh-CN" altLang="en-US" sz="2800" b="1" dirty="0"/>
              </a:p>
            </p:txBody>
          </p:sp>
        </mc:Choice>
        <mc:Fallback xmlns="">
          <p:sp>
            <p:nvSpPr>
              <p:cNvPr id="14" name="矩形 13">
                <a:extLst>
                  <a:ext uri="{FF2B5EF4-FFF2-40B4-BE49-F238E27FC236}">
                    <a16:creationId xmlns:a16="http://schemas.microsoft.com/office/drawing/2014/main" id="{D5E982F4-136E-4253-B601-193DD4B95DAC}"/>
                  </a:ext>
                </a:extLst>
              </p:cNvPr>
              <p:cNvSpPr>
                <a:spLocks noRot="1" noChangeAspect="1" noMove="1" noResize="1" noEditPoints="1" noAdjustHandles="1" noChangeArrowheads="1" noChangeShapeType="1" noTextEdit="1"/>
              </p:cNvSpPr>
              <p:nvPr/>
            </p:nvSpPr>
            <p:spPr>
              <a:xfrm>
                <a:off x="1431528" y="4249036"/>
                <a:ext cx="468398"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290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均等赔率与机会均等公平性</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51815" y="1104805"/>
            <a:ext cx="11888370" cy="4325095"/>
          </a:xfrm>
          <a:prstGeom prst="rect">
            <a:avLst/>
          </a:prstGeom>
          <a:noFill/>
        </p:spPr>
        <p:txBody>
          <a:bodyPr wrap="square" rtlCol="0">
            <a:spAutoFit/>
          </a:bodyPr>
          <a:lstStyle/>
          <a:p>
            <a:pPr marL="457200" indent="-457200">
              <a:lnSpc>
                <a:spcPct val="200000"/>
              </a:lnSpc>
              <a:buFont typeface="Wingdings" panose="05000000000000000000" pitchFamily="2" charset="2"/>
              <a:buChar char="n"/>
            </a:pPr>
            <a:r>
              <a:rPr lang="zh-CN" altLang="en-US" sz="2800" dirty="0">
                <a:solidFill>
                  <a:srgbClr val="000066"/>
                </a:solidFill>
                <a:latin typeface="微软雅黑" panose="020B0503020204020204" pitchFamily="34" charset="-122"/>
                <a:ea typeface="微软雅黑" panose="020B0503020204020204" pitchFamily="34" charset="-122"/>
              </a:rPr>
              <a:t>均等赔率公平性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定义：如果智能软件系统   的决策</a:t>
            </a:r>
            <a:r>
              <a:rPr lang="zh-CN" altLang="en-US" sz="2800" b="1" dirty="0">
                <a:solidFill>
                  <a:srgbClr val="C00000"/>
                </a:solidFill>
                <a:latin typeface="微软雅黑" panose="020B0503020204020204" pitchFamily="34" charset="-122"/>
                <a:ea typeface="微软雅黑" panose="020B0503020204020204" pitchFamily="34" charset="-122"/>
              </a:rPr>
              <a:t>独立于敏感属性和决策结果</a:t>
            </a:r>
            <a:r>
              <a:rPr lang="zh-CN" altLang="en-US" sz="2800" dirty="0">
                <a:solidFill>
                  <a:srgbClr val="000066"/>
                </a:solidFill>
                <a:latin typeface="微软雅黑" panose="020B0503020204020204" pitchFamily="34" charset="-122"/>
                <a:ea typeface="微软雅黑" panose="020B0503020204020204" pitchFamily="34" charset="-122"/>
              </a:rPr>
              <a:t>标签，即满足以下公式，则称   具有均等赔率公平性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n"/>
            </a:pPr>
            <a:r>
              <a:rPr lang="zh-CN" altLang="en-US" sz="2800" dirty="0">
                <a:solidFill>
                  <a:srgbClr val="000066"/>
                </a:solidFill>
                <a:latin typeface="微软雅黑" panose="020B0503020204020204" pitchFamily="34" charset="-122"/>
                <a:ea typeface="微软雅黑" panose="020B0503020204020204" pitchFamily="34" charset="-122"/>
              </a:rPr>
              <a:t>机会均等公平性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定义：当决策结果标签         时</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均等赔率公平性称为机会均等公平性</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B66B751-5EC4-436F-A9E2-924783D93705}"/>
                  </a:ext>
                </a:extLst>
              </p:cNvPr>
              <p:cNvSpPr/>
              <p:nvPr/>
            </p:nvSpPr>
            <p:spPr>
              <a:xfrm>
                <a:off x="4975800" y="2104409"/>
                <a:ext cx="478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B66B751-5EC4-436F-A9E2-924783D93705}"/>
                  </a:ext>
                </a:extLst>
              </p:cNvPr>
              <p:cNvSpPr>
                <a:spLocks noRot="1" noChangeAspect="1" noMove="1" noResize="1" noEditPoints="1" noAdjustHandles="1" noChangeArrowheads="1" noChangeShapeType="1" noTextEdit="1"/>
              </p:cNvSpPr>
              <p:nvPr/>
            </p:nvSpPr>
            <p:spPr>
              <a:xfrm>
                <a:off x="4975800" y="2104409"/>
                <a:ext cx="4780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DF661A3-2B8F-46CE-8B05-99B601B953F8}"/>
                  </a:ext>
                </a:extLst>
              </p:cNvPr>
              <p:cNvSpPr/>
              <p:nvPr/>
            </p:nvSpPr>
            <p:spPr>
              <a:xfrm>
                <a:off x="4613850" y="2752244"/>
                <a:ext cx="478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ADF661A3-2B8F-46CE-8B05-99B601B953F8}"/>
                  </a:ext>
                </a:extLst>
              </p:cNvPr>
              <p:cNvSpPr>
                <a:spLocks noRot="1" noChangeAspect="1" noMove="1" noResize="1" noEditPoints="1" noAdjustHandles="1" noChangeArrowheads="1" noChangeShapeType="1" noTextEdit="1"/>
              </p:cNvSpPr>
              <p:nvPr/>
            </p:nvSpPr>
            <p:spPr>
              <a:xfrm>
                <a:off x="4613850" y="2752244"/>
                <a:ext cx="4780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3275DCE-BC99-4D61-B3A9-A03674EF8C1E}"/>
                  </a:ext>
                </a:extLst>
              </p:cNvPr>
              <p:cNvSpPr/>
              <p:nvPr/>
            </p:nvSpPr>
            <p:spPr>
              <a:xfrm>
                <a:off x="1263619" y="3428654"/>
                <a:ext cx="9664761" cy="593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𝒚</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𝒚</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𝒚</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𝒚</m:t>
                          </m:r>
                        </m:e>
                      </m:d>
                    </m:oMath>
                  </m:oMathPara>
                </a14:m>
                <a:endParaRPr lang="zh-CN" altLang="en-US" sz="2800" b="1" dirty="0">
                  <a:solidFill>
                    <a:srgbClr val="000066"/>
                  </a:solidFill>
                </a:endParaRPr>
              </a:p>
            </p:txBody>
          </p:sp>
        </mc:Choice>
        <mc:Fallback xmlns="">
          <p:sp>
            <p:nvSpPr>
              <p:cNvPr id="6" name="矩形 5">
                <a:extLst>
                  <a:ext uri="{FF2B5EF4-FFF2-40B4-BE49-F238E27FC236}">
                    <a16:creationId xmlns:a16="http://schemas.microsoft.com/office/drawing/2014/main" id="{03275DCE-BC99-4D61-B3A9-A03674EF8C1E}"/>
                  </a:ext>
                </a:extLst>
              </p:cNvPr>
              <p:cNvSpPr>
                <a:spLocks noRot="1" noChangeAspect="1" noMove="1" noResize="1" noEditPoints="1" noAdjustHandles="1" noChangeArrowheads="1" noChangeShapeType="1" noTextEdit="1"/>
              </p:cNvSpPr>
              <p:nvPr/>
            </p:nvSpPr>
            <p:spPr>
              <a:xfrm>
                <a:off x="1263619" y="3428654"/>
                <a:ext cx="9664761" cy="59381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3FF24D9-F0CB-4E16-A9AB-68AB19A18FD4}"/>
                  </a:ext>
                </a:extLst>
              </p:cNvPr>
              <p:cNvSpPr/>
              <p:nvPr/>
            </p:nvSpPr>
            <p:spPr>
              <a:xfrm>
                <a:off x="4575750" y="4852071"/>
                <a:ext cx="11809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𝒚</m:t>
                      </m:r>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oMath>
                  </m:oMathPara>
                </a14:m>
                <a:endParaRPr lang="zh-CN" altLang="en-US" sz="2800" b="1" dirty="0">
                  <a:solidFill>
                    <a:srgbClr val="000066"/>
                  </a:solidFill>
                </a:endParaRPr>
              </a:p>
            </p:txBody>
          </p:sp>
        </mc:Choice>
        <mc:Fallback xmlns="">
          <p:sp>
            <p:nvSpPr>
              <p:cNvPr id="7" name="矩形 6">
                <a:extLst>
                  <a:ext uri="{FF2B5EF4-FFF2-40B4-BE49-F238E27FC236}">
                    <a16:creationId xmlns:a16="http://schemas.microsoft.com/office/drawing/2014/main" id="{23FF24D9-F0CB-4E16-A9AB-68AB19A18FD4}"/>
                  </a:ext>
                </a:extLst>
              </p:cNvPr>
              <p:cNvSpPr>
                <a:spLocks noRot="1" noChangeAspect="1" noMove="1" noResize="1" noEditPoints="1" noAdjustHandles="1" noChangeArrowheads="1" noChangeShapeType="1" noTextEdit="1"/>
              </p:cNvSpPr>
              <p:nvPr/>
            </p:nvSpPr>
            <p:spPr>
              <a:xfrm>
                <a:off x="4575750" y="4852071"/>
                <a:ext cx="11809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6570455-7391-42F2-9E57-4F5852CA4731}"/>
                  </a:ext>
                </a:extLst>
              </p:cNvPr>
              <p:cNvSpPr/>
              <p:nvPr/>
            </p:nvSpPr>
            <p:spPr>
              <a:xfrm>
                <a:off x="1263618" y="5611144"/>
                <a:ext cx="9664762" cy="593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𝒚</m:t>
                              </m:r>
                            </m:e>
                            <m:sub>
                              <m:r>
                                <a:rPr lang="zh-CN" altLang="en-US" sz="2800" b="1" i="1">
                                  <a:solidFill>
                                    <a:srgbClr val="000066"/>
                                  </a:solidFill>
                                  <a:latin typeface="Cambria Math" panose="02040503050406030204" pitchFamily="18" charset="0"/>
                                </a:rPr>
                                <m:t>𝒊</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𝑷</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𝑿</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𝒚</m:t>
                              </m:r>
                            </m:e>
                            <m:sub>
                              <m:r>
                                <a:rPr lang="zh-CN" altLang="en-US" sz="2800" b="1" i="1">
                                  <a:solidFill>
                                    <a:srgbClr val="000066"/>
                                  </a:solidFill>
                                  <a:latin typeface="Cambria Math" panose="02040503050406030204" pitchFamily="18" charset="0"/>
                                </a:rPr>
                                <m:t>𝒋</m:t>
                              </m:r>
                            </m:sub>
                          </m:sSub>
                          <m:r>
                            <a:rPr lang="zh-CN" altLang="en-US" sz="2800" b="1" i="0">
                              <a:solidFill>
                                <a:srgbClr val="000066"/>
                              </a:solidFill>
                              <a:latin typeface="Cambria Math" panose="02040503050406030204" pitchFamily="18" charset="0"/>
                            </a:rPr>
                            <m:t>=</m:t>
                          </m:r>
                          <m:r>
                            <a:rPr lang="zh-CN" altLang="en-US" sz="2800" b="1" i="0">
                              <a:solidFill>
                                <a:srgbClr val="000066"/>
                              </a:solidFill>
                              <a:latin typeface="Cambria Math" panose="02040503050406030204" pitchFamily="18" charset="0"/>
                            </a:rPr>
                            <m:t>𝟏</m:t>
                          </m:r>
                        </m:e>
                      </m:d>
                    </m:oMath>
                  </m:oMathPara>
                </a14:m>
                <a:endParaRPr lang="zh-CN" altLang="en-US" sz="2800" b="1" dirty="0">
                  <a:solidFill>
                    <a:srgbClr val="000066"/>
                  </a:solidFill>
                </a:endParaRPr>
              </a:p>
            </p:txBody>
          </p:sp>
        </mc:Choice>
        <mc:Fallback xmlns="">
          <p:sp>
            <p:nvSpPr>
              <p:cNvPr id="16" name="矩形 15">
                <a:extLst>
                  <a:ext uri="{FF2B5EF4-FFF2-40B4-BE49-F238E27FC236}">
                    <a16:creationId xmlns:a16="http://schemas.microsoft.com/office/drawing/2014/main" id="{86570455-7391-42F2-9E57-4F5852CA4731}"/>
                  </a:ext>
                </a:extLst>
              </p:cNvPr>
              <p:cNvSpPr>
                <a:spLocks noRot="1" noChangeAspect="1" noMove="1" noResize="1" noEditPoints="1" noAdjustHandles="1" noChangeArrowheads="1" noChangeShapeType="1" noTextEdit="1"/>
              </p:cNvSpPr>
              <p:nvPr/>
            </p:nvSpPr>
            <p:spPr>
              <a:xfrm>
                <a:off x="1263618" y="5611144"/>
                <a:ext cx="9664762" cy="59381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447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个体公平性</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51815" y="1004136"/>
            <a:ext cx="11888370" cy="4232762"/>
          </a:xfrm>
          <a:prstGeom prst="rect">
            <a:avLst/>
          </a:prstGeom>
          <a:noFill/>
        </p:spPr>
        <p:txBody>
          <a:bodyPr wrap="square" rtlCol="0">
            <a:spAutoFit/>
          </a:bodyPr>
          <a:lstStyle/>
          <a:p>
            <a:pPr marL="457200" indent="-457200">
              <a:lnSpc>
                <a:spcPct val="200000"/>
              </a:lnSpc>
              <a:buFont typeface="Wingdings" panose="05000000000000000000" pitchFamily="2" charset="2"/>
              <a:buChar char="n"/>
            </a:pPr>
            <a:r>
              <a:rPr lang="zh-CN" altLang="en-US" sz="3200" dirty="0">
                <a:solidFill>
                  <a:srgbClr val="000066"/>
                </a:solidFill>
                <a:latin typeface="微软雅黑" panose="020B0503020204020204" pitchFamily="34" charset="-122"/>
                <a:ea typeface="微软雅黑" panose="020B0503020204020204" pitchFamily="34" charset="-122"/>
              </a:rPr>
              <a:t>个体公平性</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定义：个体公平性是指群体中的</a:t>
            </a:r>
            <a:r>
              <a:rPr lang="zh-CN" altLang="en-US" sz="2800" b="1" dirty="0">
                <a:solidFill>
                  <a:srgbClr val="C00000"/>
                </a:solidFill>
                <a:latin typeface="微软雅黑" panose="020B0503020204020204" pitchFamily="34" charset="-122"/>
                <a:ea typeface="微软雅黑" panose="020B0503020204020204" pitchFamily="34" charset="-122"/>
              </a:rPr>
              <a:t>相似个体</a:t>
            </a:r>
            <a:r>
              <a:rPr lang="zh-CN" altLang="en-US" sz="2800" dirty="0">
                <a:solidFill>
                  <a:srgbClr val="000066"/>
                </a:solidFill>
                <a:latin typeface="微软雅黑" panose="020B0503020204020204" pitchFamily="34" charset="-122"/>
                <a:ea typeface="微软雅黑" panose="020B0503020204020204" pitchFamily="34" charset="-122"/>
              </a:rPr>
              <a:t>在</a:t>
            </a:r>
            <a:r>
              <a:rPr lang="zh-CN" altLang="en-US" sz="2800" b="1" dirty="0">
                <a:solidFill>
                  <a:srgbClr val="C00000"/>
                </a:solidFill>
                <a:latin typeface="微软雅黑" panose="020B0503020204020204" pitchFamily="34" charset="-122"/>
                <a:ea typeface="微软雅黑" panose="020B0503020204020204" pitchFamily="34" charset="-122"/>
              </a:rPr>
              <a:t>相同敏感属性环境</a:t>
            </a:r>
            <a:r>
              <a:rPr lang="zh-CN" altLang="en-US" sz="2800" dirty="0">
                <a:solidFill>
                  <a:srgbClr val="000066"/>
                </a:solidFill>
                <a:latin typeface="微软雅黑" panose="020B0503020204020204" pitchFamily="34" charset="-122"/>
                <a:ea typeface="微软雅黑" panose="020B0503020204020204" pitchFamily="34" charset="-122"/>
              </a:rPr>
              <a:t>中所做决策相同</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人工智能软件系统</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要保证两个相似的个体               获得的决策相似</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其中，          衡量个体的相似度</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A8655FF-EB9D-4569-B2D8-4E73B9DAC700}"/>
                  </a:ext>
                </a:extLst>
              </p:cNvPr>
              <p:cNvSpPr/>
              <p:nvPr/>
            </p:nvSpPr>
            <p:spPr>
              <a:xfrm>
                <a:off x="7791697" y="3393752"/>
                <a:ext cx="1713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𝟏</m:t>
                          </m:r>
                        </m:sub>
                      </m:sSub>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𝑿</m:t>
                      </m:r>
                    </m:oMath>
                  </m:oMathPara>
                </a14:m>
                <a:endParaRPr lang="zh-CN" altLang="en-US" sz="2800" b="1" dirty="0">
                  <a:solidFill>
                    <a:srgbClr val="000066"/>
                  </a:solidFill>
                </a:endParaRPr>
              </a:p>
            </p:txBody>
          </p:sp>
        </mc:Choice>
        <mc:Fallback xmlns="">
          <p:sp>
            <p:nvSpPr>
              <p:cNvPr id="8" name="矩形 7">
                <a:extLst>
                  <a:ext uri="{FF2B5EF4-FFF2-40B4-BE49-F238E27FC236}">
                    <a16:creationId xmlns:a16="http://schemas.microsoft.com/office/drawing/2014/main" id="{3A8655FF-EB9D-4569-B2D8-4E73B9DAC700}"/>
                  </a:ext>
                </a:extLst>
              </p:cNvPr>
              <p:cNvSpPr>
                <a:spLocks noRot="1" noChangeAspect="1" noMove="1" noResize="1" noEditPoints="1" noAdjustHandles="1" noChangeArrowheads="1" noChangeShapeType="1" noTextEdit="1"/>
              </p:cNvSpPr>
              <p:nvPr/>
            </p:nvSpPr>
            <p:spPr>
              <a:xfrm>
                <a:off x="7791697" y="3393752"/>
                <a:ext cx="171399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E1EA19B-9844-494B-AEA4-3FC226249979}"/>
                  </a:ext>
                </a:extLst>
              </p:cNvPr>
              <p:cNvSpPr/>
              <p:nvPr/>
            </p:nvSpPr>
            <p:spPr>
              <a:xfrm>
                <a:off x="3912671" y="3404238"/>
                <a:ext cx="4876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p>
            </p:txBody>
          </p:sp>
        </mc:Choice>
        <mc:Fallback xmlns="">
          <p:sp>
            <p:nvSpPr>
              <p:cNvPr id="9" name="矩形 8">
                <a:extLst>
                  <a:ext uri="{FF2B5EF4-FFF2-40B4-BE49-F238E27FC236}">
                    <a16:creationId xmlns:a16="http://schemas.microsoft.com/office/drawing/2014/main" id="{DE1EA19B-9844-494B-AEA4-3FC226249979}"/>
                  </a:ext>
                </a:extLst>
              </p:cNvPr>
              <p:cNvSpPr>
                <a:spLocks noRot="1" noChangeAspect="1" noMove="1" noResize="1" noEditPoints="1" noAdjustHandles="1" noChangeArrowheads="1" noChangeShapeType="1" noTextEdit="1"/>
              </p:cNvSpPr>
              <p:nvPr/>
            </p:nvSpPr>
            <p:spPr>
              <a:xfrm>
                <a:off x="3912671" y="3404238"/>
                <a:ext cx="48763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9E56192-5527-4CF5-8635-45EA76E3D487}"/>
                  </a:ext>
                </a:extLst>
              </p:cNvPr>
              <p:cNvSpPr/>
              <p:nvPr/>
            </p:nvSpPr>
            <p:spPr>
              <a:xfrm>
                <a:off x="1929273" y="4048472"/>
                <a:ext cx="890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𝑷</m:t>
                      </m:r>
                      <m:d>
                        <m:dPr>
                          <m:begChr m:val="{"/>
                          <m:endChr m:val="}"/>
                          <m:ctrlPr>
                            <a:rPr lang="zh-CN" altLang="en-US" sz="2800" b="1" i="1">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𝑺</m:t>
                          </m:r>
                          <m:d>
                            <m:dPr>
                              <m:ctrlPr>
                                <a:rPr lang="zh-CN" altLang="en-US" sz="2800" b="1" i="1">
                                  <a:solidFill>
                                    <a:srgbClr val="000066"/>
                                  </a:solidFill>
                                  <a:latin typeface="Cambria Math" panose="02040503050406030204" pitchFamily="18" charset="0"/>
                                </a:rPr>
                              </m:ctrlPr>
                            </m:dPr>
                            <m:e>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𝟏</m:t>
                                  </m:r>
                                </m:sub>
                              </m:sSub>
                            </m:e>
                          </m:d>
                        </m:e>
                        <m:e>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𝑿</m:t>
                          </m:r>
                        </m:e>
                      </m:d>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𝑷</m:t>
                      </m:r>
                      <m:d>
                        <m:dPr>
                          <m:begChr m:val="{"/>
                          <m:endChr m:val="}"/>
                          <m:ctrlPr>
                            <a:rPr lang="zh-CN" altLang="en-US" sz="2800" b="1" i="1">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𝑺</m:t>
                          </m:r>
                          <m:d>
                            <m:dPr>
                              <m:ctrlPr>
                                <a:rPr lang="zh-CN" altLang="en-US" sz="2800" b="1" i="1">
                                  <a:solidFill>
                                    <a:srgbClr val="000066"/>
                                  </a:solidFill>
                                  <a:latin typeface="Cambria Math" panose="02040503050406030204" pitchFamily="18" charset="0"/>
                                </a:rPr>
                              </m:ctrlPr>
                            </m:dPr>
                            <m:e>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𝟐</m:t>
                                  </m:r>
                                </m:sub>
                              </m:sSub>
                            </m:e>
                          </m:d>
                        </m:e>
                        <m:e>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𝑿</m:t>
                          </m:r>
                        </m:e>
                      </m:d>
                      <m:r>
                        <a:rPr lang="zh-CN" altLang="en-US" sz="2800" b="1" i="0">
                          <a:solidFill>
                            <a:srgbClr val="000066"/>
                          </a:solidFill>
                          <a:latin typeface="Cambria Math" panose="02040503050406030204" pitchFamily="18" charset="0"/>
                        </a:rPr>
                        <m:t>,</m:t>
                      </m:r>
                      <m:r>
                        <a:rPr lang="en-US" altLang="zh-CN" sz="2800" b="1" i="0" smtClean="0">
                          <a:solidFill>
                            <a:srgbClr val="000066"/>
                          </a:solidFill>
                          <a:latin typeface="Cambria Math" panose="02040503050406030204" pitchFamily="18" charset="0"/>
                        </a:rPr>
                        <m:t> </m:t>
                      </m:r>
                      <m:r>
                        <a:rPr lang="zh-CN" altLang="en-US" sz="2800" b="1" i="1">
                          <a:solidFill>
                            <a:srgbClr val="000066"/>
                          </a:solidFill>
                          <a:latin typeface="Cambria Math" panose="02040503050406030204" pitchFamily="18" charset="0"/>
                        </a:rPr>
                        <m:t>𝒊𝒇</m:t>
                      </m:r>
                      <m:r>
                        <a:rPr lang="en-US" altLang="zh-CN" sz="2800" b="1" i="1" smtClean="0">
                          <a:solidFill>
                            <a:srgbClr val="000066"/>
                          </a:solidFill>
                          <a:latin typeface="Cambria Math" panose="02040503050406030204" pitchFamily="18" charset="0"/>
                        </a:rPr>
                        <m:t> </m:t>
                      </m:r>
                      <m:r>
                        <a:rPr lang="zh-CN" altLang="en-US" sz="2800" b="1" i="1">
                          <a:solidFill>
                            <a:srgbClr val="000066"/>
                          </a:solidFill>
                          <a:latin typeface="Cambria Math" panose="02040503050406030204" pitchFamily="18" charset="0"/>
                        </a:rPr>
                        <m:t>𝒅𝒊𝒔</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𝟏</m:t>
                          </m:r>
                        </m:sub>
                      </m:sSub>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1">
                              <a:solidFill>
                                <a:srgbClr val="000066"/>
                              </a:solidFill>
                              <a:latin typeface="Cambria Math" panose="02040503050406030204" pitchFamily="18" charset="0"/>
                            </a:rPr>
                            <m:t>𝒙</m:t>
                          </m:r>
                        </m:e>
                        <m:sub>
                          <m:r>
                            <a:rPr lang="zh-CN" altLang="en-US" sz="2800" b="1" i="0">
                              <a:solidFill>
                                <a:srgbClr val="000066"/>
                              </a:solidFill>
                              <a:latin typeface="Cambria Math" panose="02040503050406030204" pitchFamily="18" charset="0"/>
                            </a:rPr>
                            <m:t>𝟐</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𝜺</m:t>
                      </m:r>
                    </m:oMath>
                  </m:oMathPara>
                </a14:m>
                <a:endParaRPr lang="zh-CN" altLang="en-US" sz="2800" b="1" dirty="0">
                  <a:solidFill>
                    <a:srgbClr val="000066"/>
                  </a:solidFill>
                </a:endParaRPr>
              </a:p>
            </p:txBody>
          </p:sp>
        </mc:Choice>
        <mc:Fallback xmlns="">
          <p:sp>
            <p:nvSpPr>
              <p:cNvPr id="10" name="矩形 9">
                <a:extLst>
                  <a:ext uri="{FF2B5EF4-FFF2-40B4-BE49-F238E27FC236}">
                    <a16:creationId xmlns:a16="http://schemas.microsoft.com/office/drawing/2014/main" id="{19E56192-5527-4CF5-8635-45EA76E3D487}"/>
                  </a:ext>
                </a:extLst>
              </p:cNvPr>
              <p:cNvSpPr>
                <a:spLocks noRot="1" noChangeAspect="1" noMove="1" noResize="1" noEditPoints="1" noAdjustHandles="1" noChangeArrowheads="1" noChangeShapeType="1" noTextEdit="1"/>
              </p:cNvSpPr>
              <p:nvPr/>
            </p:nvSpPr>
            <p:spPr>
              <a:xfrm>
                <a:off x="1929273" y="4048472"/>
                <a:ext cx="89029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A419184-4933-4BCD-9BAC-96E2552A6CEF}"/>
                  </a:ext>
                </a:extLst>
              </p:cNvPr>
              <p:cNvSpPr/>
              <p:nvPr/>
            </p:nvSpPr>
            <p:spPr>
              <a:xfrm>
                <a:off x="1929273" y="4692706"/>
                <a:ext cx="13916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𝒅𝒊𝒔</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A419184-4933-4BCD-9BAC-96E2552A6CEF}"/>
                  </a:ext>
                </a:extLst>
              </p:cNvPr>
              <p:cNvSpPr>
                <a:spLocks noRot="1" noChangeAspect="1" noMove="1" noResize="1" noEditPoints="1" noAdjustHandles="1" noChangeArrowheads="1" noChangeShapeType="1" noTextEdit="1"/>
              </p:cNvSpPr>
              <p:nvPr/>
            </p:nvSpPr>
            <p:spPr>
              <a:xfrm>
                <a:off x="1929273" y="4692706"/>
                <a:ext cx="1391663" cy="523220"/>
              </a:xfrm>
              <a:prstGeom prst="rect">
                <a:avLst/>
              </a:prstGeom>
              <a:blipFill>
                <a:blip r:embed="rId6"/>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0186F7C-D38C-4978-AF3E-3E7A4A76F849}"/>
              </a:ext>
            </a:extLst>
          </p:cNvPr>
          <p:cNvPicPr>
            <a:picLocks noChangeAspect="1"/>
          </p:cNvPicPr>
          <p:nvPr/>
        </p:nvPicPr>
        <p:blipFill>
          <a:blip r:embed="rId7"/>
          <a:stretch>
            <a:fillRect/>
          </a:stretch>
        </p:blipFill>
        <p:spPr>
          <a:xfrm>
            <a:off x="9804570" y="4571691"/>
            <a:ext cx="2103870" cy="2173999"/>
          </a:xfrm>
          <a:prstGeom prst="rect">
            <a:avLst/>
          </a:prstGeom>
        </p:spPr>
      </p:pic>
    </p:spTree>
    <p:extLst>
      <p:ext uri="{BB962C8B-B14F-4D97-AF65-F5344CB8AC3E}">
        <p14:creationId xmlns:p14="http://schemas.microsoft.com/office/powerpoint/2010/main" val="389946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EB3469-E634-4CAE-9EB5-2A01AF7DC558}"/>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智能软件系统</a:t>
            </a:r>
          </a:p>
        </p:txBody>
      </p:sp>
      <p:sp>
        <p:nvSpPr>
          <p:cNvPr id="3" name="文本框 2">
            <a:extLst>
              <a:ext uri="{FF2B5EF4-FFF2-40B4-BE49-F238E27FC236}">
                <a16:creationId xmlns:a16="http://schemas.microsoft.com/office/drawing/2014/main" id="{A3B4EFA6-6438-4202-A1A6-876CFC324A48}"/>
              </a:ext>
            </a:extLst>
          </p:cNvPr>
          <p:cNvSpPr txBox="1"/>
          <p:nvPr/>
        </p:nvSpPr>
        <p:spPr>
          <a:xfrm>
            <a:off x="142613" y="631613"/>
            <a:ext cx="11923552" cy="6171754"/>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智能软件工程</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运用人工智能、数据挖掘等</a:t>
            </a:r>
            <a:r>
              <a:rPr lang="zh-CN" altLang="en-US" sz="2800" b="1" dirty="0">
                <a:solidFill>
                  <a:srgbClr val="C00000"/>
                </a:solidFill>
                <a:latin typeface="微软雅黑" panose="020B0503020204020204" pitchFamily="34" charset="-122"/>
                <a:ea typeface="微软雅黑" panose="020B0503020204020204" pitchFamily="34" charset="-122"/>
              </a:rPr>
              <a:t>前沿技术</a:t>
            </a:r>
            <a:r>
              <a:rPr lang="zh-CN" altLang="en-US" sz="2800" dirty="0">
                <a:solidFill>
                  <a:srgbClr val="000066"/>
                </a:solidFill>
                <a:latin typeface="微软雅黑" panose="020B0503020204020204" pitchFamily="34" charset="-122"/>
                <a:ea typeface="微软雅黑" panose="020B0503020204020204" pitchFamily="34" charset="-122"/>
              </a:rPr>
              <a:t>，基于现代软件工程产生的</a:t>
            </a:r>
            <a:r>
              <a:rPr lang="zh-CN" altLang="en-US" sz="2800" b="1" dirty="0">
                <a:solidFill>
                  <a:srgbClr val="C00000"/>
                </a:solidFill>
                <a:latin typeface="微软雅黑" panose="020B0503020204020204" pitchFamily="34" charset="-122"/>
                <a:ea typeface="微软雅黑" panose="020B0503020204020204" pitchFamily="34" charset="-122"/>
              </a:rPr>
              <a:t>大数据</a:t>
            </a:r>
            <a:r>
              <a:rPr lang="zh-CN" altLang="en-US" sz="2800" dirty="0">
                <a:solidFill>
                  <a:srgbClr val="000066"/>
                </a:solidFill>
                <a:latin typeface="微软雅黑" panose="020B0503020204020204" pitchFamily="34" charset="-122"/>
                <a:ea typeface="微软雅黑" panose="020B0503020204020204" pitchFamily="34" charset="-122"/>
              </a:rPr>
              <a:t>，解决软件工程面临的</a:t>
            </a:r>
            <a:r>
              <a:rPr lang="zh-CN" altLang="en-US" sz="2800" b="1" dirty="0">
                <a:solidFill>
                  <a:srgbClr val="C00000"/>
                </a:solidFill>
                <a:latin typeface="微软雅黑" panose="020B0503020204020204" pitchFamily="34" charset="-122"/>
                <a:ea typeface="微软雅黑" panose="020B0503020204020204" pitchFamily="34" charset="-122"/>
              </a:rPr>
              <a:t>新问题</a:t>
            </a:r>
            <a:r>
              <a:rPr lang="zh-CN" altLang="en-US" sz="2800" dirty="0">
                <a:solidFill>
                  <a:srgbClr val="000066"/>
                </a:solidFill>
                <a:latin typeface="微软雅黑" panose="020B0503020204020204" pitchFamily="34" charset="-122"/>
                <a:ea typeface="微软雅黑" panose="020B0503020204020204" pitchFamily="34" charset="-122"/>
              </a:rPr>
              <a:t>，提高软件开发和维护的自动化水平，减少软件开发和维护的成本，提高软件质量和生产效率</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主要任务：</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智能化软件缺陷预测、定位与修复</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代码与文档自动生成与补全</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智能代码推荐与生成</a:t>
            </a: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开源生态群体智能的软件开发</a:t>
            </a:r>
          </a:p>
        </p:txBody>
      </p:sp>
    </p:spTree>
    <p:extLst>
      <p:ext uri="{BB962C8B-B14F-4D97-AF65-F5344CB8AC3E}">
        <p14:creationId xmlns:p14="http://schemas.microsoft.com/office/powerpoint/2010/main" val="196303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a:t>
            </a:r>
            <a:r>
              <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(Interpretability)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210539" y="1549475"/>
            <a:ext cx="4973858" cy="445884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400" dirty="0">
                <a:solidFill>
                  <a:srgbClr val="000066"/>
                </a:solidFill>
                <a:latin typeface="Times New Roman" panose="02020603050405020304" pitchFamily="18" charset="0"/>
                <a:ea typeface="微软雅黑" panose="020B0503020204020204" pitchFamily="34" charset="-122"/>
              </a:rPr>
              <a:t>2019 </a:t>
            </a:r>
            <a:r>
              <a:rPr lang="zh-CN" altLang="en-US" sz="2400" dirty="0">
                <a:solidFill>
                  <a:srgbClr val="000066"/>
                </a:solidFill>
                <a:latin typeface="Times New Roman" panose="02020603050405020304" pitchFamily="18" charset="0"/>
                <a:ea typeface="微软雅黑" panose="020B0503020204020204" pitchFamily="34" charset="-122"/>
              </a:rPr>
              <a:t>年</a:t>
            </a:r>
            <a:r>
              <a:rPr lang="en-US" altLang="zh-CN" sz="2400" dirty="0">
                <a:solidFill>
                  <a:srgbClr val="000066"/>
                </a:solidFill>
                <a:latin typeface="Times New Roman" panose="02020603050405020304" pitchFamily="18" charset="0"/>
                <a:ea typeface="微软雅黑" panose="020B0503020204020204" pitchFamily="34" charset="-122"/>
              </a:rPr>
              <a:t>5</a:t>
            </a:r>
            <a:r>
              <a:rPr lang="zh-CN" altLang="en-US" sz="2400" dirty="0">
                <a:solidFill>
                  <a:srgbClr val="000066"/>
                </a:solidFill>
                <a:latin typeface="Times New Roman" panose="02020603050405020304" pitchFamily="18" charset="0"/>
                <a:ea typeface="微软雅黑" panose="020B0503020204020204" pitchFamily="34" charset="-122"/>
              </a:rPr>
              <a:t>月</a:t>
            </a:r>
            <a:r>
              <a:rPr lang="en-US" altLang="zh-CN" sz="2400" dirty="0">
                <a:solidFill>
                  <a:srgbClr val="000066"/>
                </a:solidFill>
                <a:latin typeface="Times New Roman" panose="02020603050405020304" pitchFamily="18" charset="0"/>
                <a:ea typeface="微软雅黑" panose="020B0503020204020204" pitchFamily="34" charset="-122"/>
              </a:rPr>
              <a:t>,《</a:t>
            </a:r>
            <a:r>
              <a:rPr lang="zh-CN" altLang="en-US" sz="2400" dirty="0">
                <a:solidFill>
                  <a:srgbClr val="000066"/>
                </a:solidFill>
                <a:latin typeface="Times New Roman" panose="02020603050405020304" pitchFamily="18" charset="0"/>
                <a:ea typeface="微软雅黑" panose="020B0503020204020204" pitchFamily="34" charset="-122"/>
              </a:rPr>
              <a:t>自然</a:t>
            </a:r>
            <a:r>
              <a:rPr lang="en-US" altLang="zh-CN" sz="2400" dirty="0">
                <a:solidFill>
                  <a:srgbClr val="000066"/>
                </a:solidFill>
                <a:latin typeface="Times New Roman" panose="02020603050405020304" pitchFamily="18" charset="0"/>
                <a:ea typeface="微软雅黑" panose="020B0503020204020204" pitchFamily="34" charset="-122"/>
              </a:rPr>
              <a:t>》</a:t>
            </a:r>
            <a:r>
              <a:rPr lang="zh-CN" altLang="en-US" sz="2400" dirty="0">
                <a:solidFill>
                  <a:srgbClr val="000066"/>
                </a:solidFill>
                <a:latin typeface="Times New Roman" panose="02020603050405020304" pitchFamily="18" charset="0"/>
                <a:ea typeface="微软雅黑" panose="020B0503020204020204" pitchFamily="34" charset="-122"/>
              </a:rPr>
              <a:t>杂志在其综述文章</a:t>
            </a:r>
            <a:r>
              <a:rPr lang="en-US" altLang="zh-CN" sz="2400" dirty="0">
                <a:solidFill>
                  <a:srgbClr val="000066"/>
                </a:solidFill>
                <a:latin typeface="Times New Roman" panose="02020603050405020304" pitchFamily="18" charset="0"/>
                <a:ea typeface="微软雅黑" panose="020B0503020204020204" pitchFamily="34" charset="-122"/>
              </a:rPr>
              <a:t>《</a:t>
            </a:r>
            <a:r>
              <a:rPr lang="zh-CN" altLang="en-US" sz="2400" dirty="0">
                <a:solidFill>
                  <a:srgbClr val="000066"/>
                </a:solidFill>
                <a:latin typeface="Times New Roman" panose="02020603050405020304" pitchFamily="18" charset="0"/>
                <a:ea typeface="微软雅黑" panose="020B0503020204020204" pitchFamily="34" charset="-122"/>
              </a:rPr>
              <a:t>机器行为学</a:t>
            </a:r>
            <a:r>
              <a:rPr lang="en-US" altLang="zh-CN" sz="2400" dirty="0">
                <a:solidFill>
                  <a:srgbClr val="000066"/>
                </a:solidFill>
                <a:latin typeface="Times New Roman" panose="02020603050405020304" pitchFamily="18" charset="0"/>
                <a:ea typeface="微软雅黑" panose="020B0503020204020204" pitchFamily="34" charset="-122"/>
              </a:rPr>
              <a:t>》</a:t>
            </a:r>
            <a:r>
              <a:rPr lang="zh-CN" altLang="en-US" sz="2400" dirty="0">
                <a:solidFill>
                  <a:srgbClr val="000066"/>
                </a:solidFill>
                <a:latin typeface="Times New Roman" panose="02020603050405020304" pitchFamily="18" charset="0"/>
                <a:ea typeface="微软雅黑" panose="020B0503020204020204" pitchFamily="34" charset="-122"/>
              </a:rPr>
              <a:t>中写到，科学家们正在像研究人类和动物行为那样，深入研究机器和机器群体的宏观行为规律。</a:t>
            </a:r>
            <a:endParaRPr lang="en-US" altLang="zh-CN" sz="2400" dirty="0">
              <a:solidFill>
                <a:srgbClr val="000066"/>
              </a:solidFill>
              <a:latin typeface="Times New Roman" panose="020206030504050203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solidFill>
                  <a:srgbClr val="000066"/>
                </a:solidFill>
                <a:latin typeface="Times New Roman" panose="02020603050405020304" pitchFamily="18" charset="0"/>
                <a:ea typeface="微软雅黑" panose="020B0503020204020204" pitchFamily="34" charset="-122"/>
              </a:rPr>
              <a:t>由于算法的</a:t>
            </a:r>
            <a:r>
              <a:rPr lang="zh-CN" altLang="en-US" sz="2400" b="1" dirty="0">
                <a:solidFill>
                  <a:srgbClr val="C00000"/>
                </a:solidFill>
                <a:latin typeface="Times New Roman" panose="02020603050405020304" pitchFamily="18" charset="0"/>
                <a:ea typeface="微软雅黑" panose="020B0503020204020204" pitchFamily="34" charset="-122"/>
              </a:rPr>
              <a:t>复杂性</a:t>
            </a:r>
            <a:r>
              <a:rPr lang="zh-CN" altLang="en-US" sz="2400" dirty="0">
                <a:solidFill>
                  <a:srgbClr val="000066"/>
                </a:solidFill>
                <a:latin typeface="Times New Roman" panose="02020603050405020304" pitchFamily="18" charset="0"/>
                <a:ea typeface="微软雅黑" panose="020B0503020204020204" pitchFamily="34" charset="-122"/>
              </a:rPr>
              <a:t>和</a:t>
            </a:r>
            <a:r>
              <a:rPr lang="zh-CN" altLang="en-US" sz="2400" b="1" dirty="0">
                <a:solidFill>
                  <a:srgbClr val="C00000"/>
                </a:solidFill>
                <a:latin typeface="Times New Roman" panose="02020603050405020304" pitchFamily="18" charset="0"/>
                <a:ea typeface="微软雅黑" panose="020B0503020204020204" pitchFamily="34" charset="-122"/>
              </a:rPr>
              <a:t>不透明性</a:t>
            </a:r>
            <a:r>
              <a:rPr lang="zh-CN" altLang="en-US" sz="2400" dirty="0">
                <a:solidFill>
                  <a:srgbClr val="000066"/>
                </a:solidFill>
                <a:latin typeface="Times New Roman" panose="02020603050405020304" pitchFamily="18" charset="0"/>
                <a:ea typeface="微软雅黑" panose="020B0503020204020204" pitchFamily="34" charset="-122"/>
              </a:rPr>
              <a:t>问题，使智能体的输出对于构建它们的科学家自己也难以解释。</a:t>
            </a:r>
          </a:p>
        </p:txBody>
      </p:sp>
      <p:pic>
        <p:nvPicPr>
          <p:cNvPr id="12" name="图片 11">
            <a:extLst>
              <a:ext uri="{FF2B5EF4-FFF2-40B4-BE49-F238E27FC236}">
                <a16:creationId xmlns:a16="http://schemas.microsoft.com/office/drawing/2014/main" id="{8A7330AA-8291-423B-813E-C38582CE5EE6}"/>
              </a:ext>
            </a:extLst>
          </p:cNvPr>
          <p:cNvPicPr>
            <a:picLocks noChangeAspect="1"/>
          </p:cNvPicPr>
          <p:nvPr/>
        </p:nvPicPr>
        <p:blipFill>
          <a:blip r:embed="rId3"/>
          <a:stretch>
            <a:fillRect/>
          </a:stretch>
        </p:blipFill>
        <p:spPr>
          <a:xfrm>
            <a:off x="5416997" y="2206305"/>
            <a:ext cx="6694633" cy="3279415"/>
          </a:xfrm>
          <a:prstGeom prst="rect">
            <a:avLst/>
          </a:prstGeom>
        </p:spPr>
      </p:pic>
    </p:spTree>
    <p:extLst>
      <p:ext uri="{BB962C8B-B14F-4D97-AF65-F5344CB8AC3E}">
        <p14:creationId xmlns:p14="http://schemas.microsoft.com/office/powerpoint/2010/main" val="1515525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9A4670B-1BBF-4B47-BE9A-87C6DE9CE3CD}"/>
              </a:ext>
            </a:extLst>
          </p:cNvPr>
          <p:cNvSpPr/>
          <p:nvPr/>
        </p:nvSpPr>
        <p:spPr>
          <a:xfrm>
            <a:off x="427838" y="4982831"/>
            <a:ext cx="11400639" cy="1333849"/>
          </a:xfrm>
          <a:prstGeom prst="rect">
            <a:avLst/>
          </a:prstGeom>
          <a:solidFill>
            <a:schemeClr val="accent4">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B70826C-9419-4556-9CA2-96B2BDEA56AD}"/>
              </a:ext>
            </a:extLst>
          </p:cNvPr>
          <p:cNvSpPr/>
          <p:nvPr/>
        </p:nvSpPr>
        <p:spPr>
          <a:xfrm>
            <a:off x="427838" y="3639195"/>
            <a:ext cx="11400639" cy="1333849"/>
          </a:xfrm>
          <a:prstGeom prst="rect">
            <a:avLst/>
          </a:prstGeom>
          <a:solidFill>
            <a:schemeClr val="accent2">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B6EAD88-0DFF-4303-B9CB-899F6874B256}"/>
              </a:ext>
            </a:extLst>
          </p:cNvPr>
          <p:cNvSpPr/>
          <p:nvPr/>
        </p:nvSpPr>
        <p:spPr>
          <a:xfrm>
            <a:off x="427838" y="2286686"/>
            <a:ext cx="11400639" cy="1333849"/>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2F6283-C11C-4FD5-A707-BA19D1A6F98E}"/>
              </a:ext>
            </a:extLst>
          </p:cNvPr>
          <p:cNvSpPr txBox="1"/>
          <p:nvPr/>
        </p:nvSpPr>
        <p:spPr>
          <a:xfrm>
            <a:off x="151815" y="1285854"/>
            <a:ext cx="11888370" cy="4887300"/>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zh-CN" sz="3200" dirty="0">
                <a:solidFill>
                  <a:srgbClr val="000066"/>
                </a:solidFill>
                <a:latin typeface="微软雅黑" panose="020B0503020204020204" pitchFamily="34" charset="-122"/>
                <a:ea typeface="微软雅黑" panose="020B0503020204020204" pitchFamily="34" charset="-122"/>
              </a:rPr>
              <a:t>可解释性</a:t>
            </a:r>
            <a:r>
              <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(Interpretability)</a:t>
            </a:r>
            <a:r>
              <a:rPr lang="zh-CN" altLang="zh-CN" sz="3200" dirty="0">
                <a:solidFill>
                  <a:srgbClr val="000066"/>
                </a:solidFill>
                <a:latin typeface="微软雅黑" panose="020B0503020204020204" pitchFamily="34" charset="-122"/>
                <a:ea typeface="微软雅黑" panose="020B0503020204020204" pitchFamily="34" charset="-122"/>
              </a:rPr>
              <a:t>与可理解性</a:t>
            </a:r>
            <a:r>
              <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(Explanation) </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可解释性表示从</a:t>
            </a:r>
            <a:r>
              <a:rPr lang="zh-CN" altLang="zh-CN" sz="2800" b="1" u="sng" dirty="0">
                <a:solidFill>
                  <a:srgbClr val="C00000"/>
                </a:solidFill>
                <a:latin typeface="微软雅黑" panose="020B0503020204020204" pitchFamily="34" charset="-122"/>
                <a:ea typeface="微软雅黑" panose="020B0503020204020204" pitchFamily="34" charset="-122"/>
              </a:rPr>
              <a:t>抽象概念</a:t>
            </a:r>
            <a:r>
              <a:rPr lang="zh-CN" altLang="zh-CN" sz="2800" dirty="0">
                <a:solidFill>
                  <a:srgbClr val="000066"/>
                </a:solidFill>
                <a:latin typeface="微软雅黑" panose="020B0503020204020204" pitchFamily="34" charset="-122"/>
                <a:ea typeface="微软雅黑" panose="020B0503020204020204" pitchFamily="34" charset="-122"/>
              </a:rPr>
              <a:t>到</a:t>
            </a:r>
            <a:r>
              <a:rPr lang="zh-CN" altLang="zh-CN" sz="2800" b="1" u="sng" dirty="0">
                <a:solidFill>
                  <a:srgbClr val="C00000"/>
                </a:solidFill>
                <a:latin typeface="微软雅黑" panose="020B0503020204020204" pitchFamily="34" charset="-122"/>
                <a:ea typeface="微软雅黑" panose="020B0503020204020204" pitchFamily="34" charset="-122"/>
              </a:rPr>
              <a:t>人类可理解领域</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zh-CN" sz="2800" dirty="0">
                <a:solidFill>
                  <a:srgbClr val="000066"/>
                </a:solidFill>
                <a:latin typeface="微软雅黑" panose="020B0503020204020204" pitchFamily="34" charset="-122"/>
                <a:ea typeface="微软雅黑" panose="020B0503020204020204" pitchFamily="34" charset="-122"/>
              </a:rPr>
              <a:t>图像、文字等</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zh-CN" sz="2800" dirty="0">
                <a:solidFill>
                  <a:srgbClr val="000066"/>
                </a:solidFill>
                <a:latin typeface="微软雅黑" panose="020B0503020204020204" pitchFamily="34" charset="-122"/>
                <a:ea typeface="微软雅黑" panose="020B0503020204020204" pitchFamily="34" charset="-122"/>
              </a:rPr>
              <a:t>的映射</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可理解性表示从可解释域内获得促使模型产生特定决策的特征</a:t>
            </a: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可解释性将参数化的特征表示形式映射为</a:t>
            </a:r>
            <a:r>
              <a:rPr lang="zh-CN" altLang="zh-CN" sz="2800" b="1" u="sng" dirty="0">
                <a:solidFill>
                  <a:srgbClr val="C00000"/>
                </a:solidFill>
                <a:latin typeface="微软雅黑" panose="020B0503020204020204" pitchFamily="34" charset="-122"/>
                <a:ea typeface="微软雅黑" panose="020B0503020204020204" pitchFamily="34" charset="-122"/>
              </a:rPr>
              <a:t>人类可直观感受的表示形式</a:t>
            </a:r>
            <a:endParaRPr lang="en-US" altLang="zh-CN" sz="2800" b="1" u="sng"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可理解性在人类可理解的领域中寻找与模型决策相关联的具体特征</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通过解释能够实现对深度网络的理解</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zh-CN" sz="2800" dirty="0">
                <a:solidFill>
                  <a:srgbClr val="000066"/>
                </a:solidFill>
                <a:latin typeface="微软雅黑" panose="020B0503020204020204" pitchFamily="34" charset="-122"/>
                <a:ea typeface="微软雅黑" panose="020B0503020204020204" pitchFamily="34" charset="-122"/>
              </a:rPr>
              <a:t>可解释的目标是以某种人类可理解的方式</a:t>
            </a:r>
            <a:r>
              <a:rPr lang="zh-CN" altLang="zh-CN" sz="2800" b="1" u="sng" dirty="0">
                <a:solidFill>
                  <a:srgbClr val="C00000"/>
                </a:solidFill>
                <a:latin typeface="微软雅黑" panose="020B0503020204020204" pitchFamily="34" charset="-122"/>
                <a:ea typeface="微软雅黑" panose="020B0503020204020204" pitchFamily="34" charset="-122"/>
              </a:rPr>
              <a:t>描述系统的内部机制</a:t>
            </a:r>
            <a:endParaRPr lang="en-US" altLang="zh-CN" sz="2800" b="1" u="sng"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a:t>
            </a:r>
            <a:r>
              <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(Interpretability)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220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2F6283-C11C-4FD5-A707-BA19D1A6F98E}"/>
              </a:ext>
            </a:extLst>
          </p:cNvPr>
          <p:cNvSpPr txBox="1"/>
          <p:nvPr/>
        </p:nvSpPr>
        <p:spPr>
          <a:xfrm>
            <a:off x="151815" y="1137335"/>
            <a:ext cx="11888370" cy="928331"/>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dirty="0">
                <a:solidFill>
                  <a:srgbClr val="000066"/>
                </a:solidFill>
                <a:latin typeface="微软雅黑" panose="020B0503020204020204" pitchFamily="34" charset="-122"/>
                <a:ea typeface="微软雅黑" panose="020B0503020204020204" pitchFamily="34" charset="-122"/>
              </a:rPr>
              <a:t>可解释性示例</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a:t>
            </a:r>
            <a:r>
              <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(Interpretability)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BBA842A-DA4E-4A46-9B58-D084844AC7E1}"/>
              </a:ext>
            </a:extLst>
          </p:cNvPr>
          <p:cNvPicPr>
            <a:picLocks noChangeAspect="1"/>
          </p:cNvPicPr>
          <p:nvPr/>
        </p:nvPicPr>
        <p:blipFill>
          <a:blip r:embed="rId3"/>
          <a:stretch>
            <a:fillRect/>
          </a:stretch>
        </p:blipFill>
        <p:spPr>
          <a:xfrm>
            <a:off x="322163" y="2341281"/>
            <a:ext cx="11547674" cy="3489801"/>
          </a:xfrm>
          <a:prstGeom prst="rect">
            <a:avLst/>
          </a:prstGeom>
        </p:spPr>
      </p:pic>
    </p:spTree>
    <p:extLst>
      <p:ext uri="{BB962C8B-B14F-4D97-AF65-F5344CB8AC3E}">
        <p14:creationId xmlns:p14="http://schemas.microsoft.com/office/powerpoint/2010/main" val="225855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2F6283-C11C-4FD5-A707-BA19D1A6F98E}"/>
              </a:ext>
            </a:extLst>
          </p:cNvPr>
          <p:cNvSpPr txBox="1"/>
          <p:nvPr/>
        </p:nvSpPr>
        <p:spPr>
          <a:xfrm>
            <a:off x="151815" y="1108660"/>
            <a:ext cx="11888370" cy="5371535"/>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定义</a:t>
            </a:r>
            <a:endParaRPr lang="en-US" altLang="zh-CN" sz="32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智能软件系统被指定用户在指定使用环境中以有效性、效率和满意度</a:t>
            </a:r>
            <a:r>
              <a:rPr lang="zh-CN" altLang="en-US" sz="2800" b="1" dirty="0">
                <a:solidFill>
                  <a:srgbClr val="C00000"/>
                </a:solidFill>
                <a:latin typeface="微软雅黑" panose="020B0503020204020204" pitchFamily="34" charset="-122"/>
                <a:ea typeface="微软雅黑" panose="020B0503020204020204" pitchFamily="34" charset="-122"/>
              </a:rPr>
              <a:t>实现指定目标</a:t>
            </a:r>
            <a:r>
              <a:rPr lang="zh-CN" altLang="en-US" sz="2800" dirty="0">
                <a:solidFill>
                  <a:srgbClr val="000066"/>
                </a:solidFill>
                <a:latin typeface="微软雅黑" panose="020B0503020204020204" pitchFamily="34" charset="-122"/>
                <a:ea typeface="微软雅黑" panose="020B0503020204020204" pitchFamily="34" charset="-122"/>
              </a:rPr>
              <a:t>的程度</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三个层次</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有效性</a:t>
            </a:r>
            <a:r>
              <a:rPr lang="zh-CN" altLang="en-US" sz="2800" dirty="0">
                <a:solidFill>
                  <a:srgbClr val="000066"/>
                </a:solidFill>
                <a:latin typeface="微软雅黑" panose="020B0503020204020204" pitchFamily="34" charset="-122"/>
                <a:ea typeface="微软雅黑" panose="020B0503020204020204" pitchFamily="34" charset="-122"/>
              </a:rPr>
              <a:t>。智能软件系统对于符合要求的所有输入都能</a:t>
            </a:r>
            <a:r>
              <a:rPr lang="zh-CN" altLang="en-US" sz="2800" b="1" dirty="0">
                <a:solidFill>
                  <a:srgbClr val="C00000"/>
                </a:solidFill>
                <a:latin typeface="微软雅黑" panose="020B0503020204020204" pitchFamily="34" charset="-122"/>
                <a:ea typeface="微软雅黑" panose="020B0503020204020204" pitchFamily="34" charset="-122"/>
              </a:rPr>
              <a:t>正确运行</a:t>
            </a:r>
            <a:r>
              <a:rPr lang="zh-CN" altLang="en-US" sz="2800" dirty="0">
                <a:solidFill>
                  <a:srgbClr val="000066"/>
                </a:solidFill>
                <a:latin typeface="微软雅黑" panose="020B0503020204020204" pitchFamily="34" charset="-122"/>
                <a:ea typeface="微软雅黑" panose="020B0503020204020204" pitchFamily="34" charset="-122"/>
              </a:rPr>
              <a:t>并</a:t>
            </a:r>
            <a:r>
              <a:rPr lang="zh-CN" altLang="en-US" sz="2800" b="1" dirty="0">
                <a:solidFill>
                  <a:srgbClr val="C00000"/>
                </a:solidFill>
                <a:latin typeface="微软雅黑" panose="020B0503020204020204" pitchFamily="34" charset="-122"/>
                <a:ea typeface="微软雅黑" panose="020B0503020204020204" pitchFamily="34" charset="-122"/>
              </a:rPr>
              <a:t>产生用户预期结果</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效率。</a:t>
            </a:r>
            <a:r>
              <a:rPr lang="zh-CN" altLang="en-US" sz="2800" dirty="0">
                <a:solidFill>
                  <a:srgbClr val="000066"/>
                </a:solidFill>
                <a:latin typeface="微软雅黑" panose="020B0503020204020204" pitchFamily="34" charset="-122"/>
                <a:ea typeface="微软雅黑" panose="020B0503020204020204" pitchFamily="34" charset="-122"/>
              </a:rPr>
              <a:t>智能软件系统的效率是指系统的</a:t>
            </a:r>
            <a:r>
              <a:rPr lang="zh-CN" altLang="en-US" sz="2800" b="1" dirty="0">
                <a:solidFill>
                  <a:srgbClr val="C00000"/>
                </a:solidFill>
                <a:latin typeface="微软雅黑" panose="020B0503020204020204" pitchFamily="34" charset="-122"/>
                <a:ea typeface="微软雅黑" panose="020B0503020204020204" pitchFamily="34" charset="-122"/>
              </a:rPr>
              <a:t>预测速度</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满意度。</a:t>
            </a:r>
            <a:r>
              <a:rPr lang="zh-CN" altLang="en-US" sz="2800" dirty="0">
                <a:solidFill>
                  <a:srgbClr val="000066"/>
                </a:solidFill>
                <a:latin typeface="微软雅黑" panose="020B0503020204020204" pitchFamily="34" charset="-122"/>
                <a:ea typeface="微软雅黑" panose="020B0503020204020204" pitchFamily="34" charset="-122"/>
              </a:rPr>
              <a:t>人们对于智能软件系统的</a:t>
            </a:r>
            <a:r>
              <a:rPr lang="zh-CN" altLang="en-US" sz="2800" b="1" dirty="0">
                <a:solidFill>
                  <a:srgbClr val="C00000"/>
                </a:solidFill>
                <a:latin typeface="微软雅黑" panose="020B0503020204020204" pitchFamily="34" charset="-122"/>
                <a:ea typeface="微软雅黑" panose="020B0503020204020204" pitchFamily="34" charset="-122"/>
              </a:rPr>
              <a:t>认知</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印象</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接受度</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a:t>
            </a:r>
            <a:r>
              <a:rPr lang="en-US" altLang="zh-CN" sz="4400" b="1" dirty="0">
                <a:solidFill>
                  <a:schemeClr val="bg1"/>
                </a:solidFill>
                <a:latin typeface="微软雅黑" panose="020B0503020204020204" pitchFamily="34" charset="-122"/>
                <a:ea typeface="微软雅黑" panose="020B0503020204020204" pitchFamily="34" charset="-122"/>
              </a:rPr>
              <a:t>(usability)</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466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非功能属性小结</a:t>
            </a:r>
          </a:p>
        </p:txBody>
      </p:sp>
      <p:graphicFrame>
        <p:nvGraphicFramePr>
          <p:cNvPr id="3" name="表格 2">
            <a:extLst>
              <a:ext uri="{FF2B5EF4-FFF2-40B4-BE49-F238E27FC236}">
                <a16:creationId xmlns:a16="http://schemas.microsoft.com/office/drawing/2014/main" id="{C7E0F10A-4D39-4C20-8DD1-21B282E1280D}"/>
              </a:ext>
            </a:extLst>
          </p:cNvPr>
          <p:cNvGraphicFramePr>
            <a:graphicFrameLocks noGrp="1"/>
          </p:cNvGraphicFramePr>
          <p:nvPr>
            <p:extLst>
              <p:ext uri="{D42A27DB-BD31-4B8C-83A1-F6EECF244321}">
                <p14:modId xmlns:p14="http://schemas.microsoft.com/office/powerpoint/2010/main" val="1309868865"/>
              </p:ext>
            </p:extLst>
          </p:nvPr>
        </p:nvGraphicFramePr>
        <p:xfrm>
          <a:off x="121299" y="1110343"/>
          <a:ext cx="11924522" cy="5598647"/>
        </p:xfrm>
        <a:graphic>
          <a:graphicData uri="http://schemas.openxmlformats.org/drawingml/2006/table">
            <a:tbl>
              <a:tblPr firstRow="1" bandRow="1">
                <a:tableStyleId>{5FD0F851-EC5A-4D38-B0AD-8093EC10F338}</a:tableStyleId>
              </a:tblPr>
              <a:tblGrid>
                <a:gridCol w="1950097">
                  <a:extLst>
                    <a:ext uri="{9D8B030D-6E8A-4147-A177-3AD203B41FA5}">
                      <a16:colId xmlns:a16="http://schemas.microsoft.com/office/drawing/2014/main" val="1824825720"/>
                    </a:ext>
                  </a:extLst>
                </a:gridCol>
                <a:gridCol w="5999584">
                  <a:extLst>
                    <a:ext uri="{9D8B030D-6E8A-4147-A177-3AD203B41FA5}">
                      <a16:colId xmlns:a16="http://schemas.microsoft.com/office/drawing/2014/main" val="173718252"/>
                    </a:ext>
                  </a:extLst>
                </a:gridCol>
                <a:gridCol w="3974841">
                  <a:extLst>
                    <a:ext uri="{9D8B030D-6E8A-4147-A177-3AD203B41FA5}">
                      <a16:colId xmlns:a16="http://schemas.microsoft.com/office/drawing/2014/main" val="1202946161"/>
                    </a:ext>
                  </a:extLst>
                </a:gridCol>
              </a:tblGrid>
              <a:tr h="580172">
                <a:tc>
                  <a:txBody>
                    <a:bodyPr/>
                    <a:lstStyle/>
                    <a:p>
                      <a:pPr algn="ctr"/>
                      <a:r>
                        <a:rPr lang="zh-CN" altLang="en-US" sz="2400" baseline="0" dirty="0">
                          <a:solidFill>
                            <a:schemeClr val="bg1"/>
                          </a:solidFill>
                          <a:ea typeface="微软雅黑" panose="020B0503020204020204" pitchFamily="34" charset="-122"/>
                        </a:rPr>
                        <a:t>名称</a:t>
                      </a:r>
                    </a:p>
                  </a:txBody>
                  <a:tcPr anchor="ctr">
                    <a:solidFill>
                      <a:schemeClr val="accent1">
                        <a:lumMod val="60000"/>
                        <a:lumOff val="40000"/>
                      </a:schemeClr>
                    </a:solidFill>
                  </a:tcPr>
                </a:tc>
                <a:tc>
                  <a:txBody>
                    <a:bodyPr/>
                    <a:lstStyle/>
                    <a:p>
                      <a:pPr algn="ctr"/>
                      <a:r>
                        <a:rPr lang="zh-CN" altLang="en-US" sz="2400" baseline="0" dirty="0">
                          <a:solidFill>
                            <a:schemeClr val="bg1"/>
                          </a:solidFill>
                          <a:ea typeface="微软雅黑" panose="020B0503020204020204" pitchFamily="34" charset="-122"/>
                        </a:rPr>
                        <a:t>定义</a:t>
                      </a:r>
                    </a:p>
                  </a:txBody>
                  <a:tcPr anchor="ctr">
                    <a:solidFill>
                      <a:schemeClr val="accent1">
                        <a:lumMod val="60000"/>
                        <a:lumOff val="40000"/>
                      </a:schemeClr>
                    </a:solidFill>
                  </a:tcPr>
                </a:tc>
                <a:tc>
                  <a:txBody>
                    <a:bodyPr/>
                    <a:lstStyle/>
                    <a:p>
                      <a:pPr algn="ctr"/>
                      <a:r>
                        <a:rPr lang="zh-CN" altLang="en-US" sz="2400" baseline="0" dirty="0">
                          <a:solidFill>
                            <a:schemeClr val="bg1"/>
                          </a:solidFill>
                          <a:ea typeface="微软雅黑" panose="020B0503020204020204" pitchFamily="34" charset="-122"/>
                        </a:rPr>
                        <a:t>重要性描述</a:t>
                      </a:r>
                    </a:p>
                  </a:txBody>
                  <a:tcPr anchor="ctr">
                    <a:solidFill>
                      <a:schemeClr val="accent1">
                        <a:lumMod val="60000"/>
                        <a:lumOff val="40000"/>
                      </a:schemeClr>
                    </a:solidFill>
                  </a:tcPr>
                </a:tc>
                <a:extLst>
                  <a:ext uri="{0D108BD9-81ED-4DB2-BD59-A6C34878D82A}">
                    <a16:rowId xmlns:a16="http://schemas.microsoft.com/office/drawing/2014/main" val="4287671266"/>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鲁棒性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智能软件系统发生故障时能较好地完成预定工作</a:t>
                      </a:r>
                      <a:endParaRPr lang="zh-CN" altLang="en-US" sz="2000"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衡量智能软件系统受到外部干</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扰时维持自身正确性的能力</a:t>
                      </a:r>
                    </a:p>
                  </a:txBody>
                  <a:tcPr anchor="ctr"/>
                </a:tc>
                <a:extLst>
                  <a:ext uri="{0D108BD9-81ED-4DB2-BD59-A6C34878D82A}">
                    <a16:rowId xmlns:a16="http://schemas.microsoft.com/office/drawing/2014/main" val="3323702245"/>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安全性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智能软件系统能够避免或减少攻击以保护自身安全</a:t>
                      </a: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衡量智能软件系统抵御外部攻</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击保护系统内部组件不受破坏或降</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低破坏程度的能力</a:t>
                      </a:r>
                    </a:p>
                  </a:txBody>
                  <a:tcPr anchor="ctr"/>
                </a:tc>
                <a:extLst>
                  <a:ext uri="{0D108BD9-81ED-4DB2-BD59-A6C34878D82A}">
                    <a16:rowId xmlns:a16="http://schemas.microsoft.com/office/drawing/2014/main" val="3646406733"/>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数据隐私性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智能软件系统能够保护自身数据安全</a:t>
                      </a: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衡量智能软件系统保留私有数</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据信息的能力</a:t>
                      </a:r>
                    </a:p>
                  </a:txBody>
                  <a:tcPr anchor="ctr"/>
                </a:tc>
                <a:extLst>
                  <a:ext uri="{0D108BD9-81ED-4DB2-BD59-A6C34878D82A}">
                    <a16:rowId xmlns:a16="http://schemas.microsoft.com/office/drawing/2014/main" val="3077590076"/>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公平性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智能软件系统所做决策对一切有关的事物公正、平等的对待，公平分配</a:t>
                      </a: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衡量智能软件系统独立于敏感</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属性所做决策的能力</a:t>
                      </a:r>
                    </a:p>
                  </a:txBody>
                  <a:tcPr anchor="ctr"/>
                </a:tc>
                <a:extLst>
                  <a:ext uri="{0D108BD9-81ED-4DB2-BD59-A6C34878D82A}">
                    <a16:rowId xmlns:a16="http://schemas.microsoft.com/office/drawing/2014/main" val="3492703062"/>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可解释性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对智能软件系统决策原因的理解程度</a:t>
                      </a: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衡量智能软件系统所做决策易</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于理解的能力</a:t>
                      </a:r>
                    </a:p>
                  </a:txBody>
                  <a:tcPr anchor="ctr"/>
                </a:tc>
                <a:extLst>
                  <a:ext uri="{0D108BD9-81ED-4DB2-BD59-A6C34878D82A}">
                    <a16:rowId xmlns:a16="http://schemas.microsoft.com/office/drawing/2014/main" val="2047219030"/>
                  </a:ext>
                </a:extLst>
              </a:tr>
              <a:tr h="820815">
                <a:tc>
                  <a:txBody>
                    <a:bodyPr/>
                    <a:lstStyle/>
                    <a:p>
                      <a:pPr algn="ctr"/>
                      <a:r>
                        <a:rPr lang="zh-CN" altLang="en-US" sz="1800" b="1" i="0" u="none" strike="noStrike" kern="1200" baseline="0" dirty="0">
                          <a:solidFill>
                            <a:schemeClr val="tx1"/>
                          </a:solidFill>
                          <a:latin typeface="微软雅黑" panose="020B0503020204020204" pitchFamily="34" charset="-122"/>
                          <a:ea typeface="微软雅黑" panose="020B0503020204020204" pitchFamily="34" charset="-122"/>
                          <a:cs typeface="+mn-cs"/>
                        </a:rPr>
                        <a:t>可用性</a:t>
                      </a:r>
                      <a:endParaRPr lang="zh-CN" altLang="en-US" sz="2000" b="1" baseline="0" dirty="0">
                        <a:latin typeface="微软雅黑" panose="020B0503020204020204" pitchFamily="34" charset="-122"/>
                        <a:ea typeface="微软雅黑" panose="020B0503020204020204" pitchFamily="34" charset="-122"/>
                      </a:endParaRP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对智能软件系统有效性、效率和满意的评估</a:t>
                      </a:r>
                    </a:p>
                  </a:txBody>
                  <a:tcPr anchor="ctr"/>
                </a:tc>
                <a:tc>
                  <a:txBody>
                    <a:bodyPr/>
                    <a:lstStyle/>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衡量人工智能软件系统满足用户需</a:t>
                      </a:r>
                    </a:p>
                    <a:p>
                      <a:pPr marL="0" algn="l" defTabSz="914400" rtl="0" eaLnBrk="1" latinLnBrk="0" hangingPunct="1"/>
                      <a:r>
                        <a:rPr lang="zh-CN" altLang="en-US" sz="1800" b="0" i="0" u="none" strike="noStrike" kern="1200" baseline="0" dirty="0">
                          <a:solidFill>
                            <a:schemeClr val="tx1"/>
                          </a:solidFill>
                          <a:latin typeface="微软雅黑" panose="020B0503020204020204" pitchFamily="34" charset="-122"/>
                          <a:ea typeface="微软雅黑" panose="020B0503020204020204" pitchFamily="34" charset="-122"/>
                          <a:cs typeface="+mn-cs"/>
                        </a:rPr>
                        <a:t>求和便宜操作的能力</a:t>
                      </a:r>
                    </a:p>
                  </a:txBody>
                  <a:tcPr anchor="ctr"/>
                </a:tc>
                <a:extLst>
                  <a:ext uri="{0D108BD9-81ED-4DB2-BD59-A6C34878D82A}">
                    <a16:rowId xmlns:a16="http://schemas.microsoft.com/office/drawing/2014/main" val="37593595"/>
                  </a:ext>
                </a:extLst>
              </a:tr>
            </a:tbl>
          </a:graphicData>
        </a:graphic>
      </p:graphicFrame>
    </p:spTree>
    <p:extLst>
      <p:ext uri="{BB962C8B-B14F-4D97-AF65-F5344CB8AC3E}">
        <p14:creationId xmlns:p14="http://schemas.microsoft.com/office/powerpoint/2010/main" val="577625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矩形 89">
            <a:extLst>
              <a:ext uri="{FF2B5EF4-FFF2-40B4-BE49-F238E27FC236}">
                <a16:creationId xmlns:a16="http://schemas.microsoft.com/office/drawing/2014/main" id="{EE9A872E-0CD6-4663-A924-5021832EA4C7}"/>
              </a:ext>
            </a:extLst>
          </p:cNvPr>
          <p:cNvSpPr/>
          <p:nvPr/>
        </p:nvSpPr>
        <p:spPr>
          <a:xfrm>
            <a:off x="9330612" y="1184988"/>
            <a:ext cx="2780523" cy="2062065"/>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非功能属性间关系</a:t>
            </a:r>
          </a:p>
        </p:txBody>
      </p:sp>
      <p:sp>
        <p:nvSpPr>
          <p:cNvPr id="4" name="椭圆 3">
            <a:extLst>
              <a:ext uri="{FF2B5EF4-FFF2-40B4-BE49-F238E27FC236}">
                <a16:creationId xmlns:a16="http://schemas.microsoft.com/office/drawing/2014/main" id="{2D8DB31F-0B84-4CFF-8DFE-80DD9F93FCE9}"/>
              </a:ext>
            </a:extLst>
          </p:cNvPr>
          <p:cNvSpPr/>
          <p:nvPr/>
        </p:nvSpPr>
        <p:spPr>
          <a:xfrm>
            <a:off x="4290527" y="3027257"/>
            <a:ext cx="1595534" cy="141825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鲁棒性</a:t>
            </a:r>
          </a:p>
        </p:txBody>
      </p:sp>
      <p:sp>
        <p:nvSpPr>
          <p:cNvPr id="5" name="椭圆 4">
            <a:extLst>
              <a:ext uri="{FF2B5EF4-FFF2-40B4-BE49-F238E27FC236}">
                <a16:creationId xmlns:a16="http://schemas.microsoft.com/office/drawing/2014/main" id="{ABF1DCE3-E147-4970-AE3F-E6FBA22F133E}"/>
              </a:ext>
            </a:extLst>
          </p:cNvPr>
          <p:cNvSpPr/>
          <p:nvPr/>
        </p:nvSpPr>
        <p:spPr>
          <a:xfrm>
            <a:off x="4259424" y="5347467"/>
            <a:ext cx="1595534" cy="141825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可用性</a:t>
            </a:r>
          </a:p>
        </p:txBody>
      </p:sp>
      <p:sp>
        <p:nvSpPr>
          <p:cNvPr id="6" name="椭圆 5">
            <a:extLst>
              <a:ext uri="{FF2B5EF4-FFF2-40B4-BE49-F238E27FC236}">
                <a16:creationId xmlns:a16="http://schemas.microsoft.com/office/drawing/2014/main" id="{D3FF87F7-AFED-481C-8D77-3CB29CA9792C}"/>
              </a:ext>
            </a:extLst>
          </p:cNvPr>
          <p:cNvSpPr/>
          <p:nvPr/>
        </p:nvSpPr>
        <p:spPr>
          <a:xfrm>
            <a:off x="1853681" y="4504602"/>
            <a:ext cx="1595534" cy="141825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可解释性</a:t>
            </a:r>
          </a:p>
        </p:txBody>
      </p:sp>
      <p:sp>
        <p:nvSpPr>
          <p:cNvPr id="7" name="椭圆 6">
            <a:extLst>
              <a:ext uri="{FF2B5EF4-FFF2-40B4-BE49-F238E27FC236}">
                <a16:creationId xmlns:a16="http://schemas.microsoft.com/office/drawing/2014/main" id="{F41BA3BD-9D2C-42C2-9AEC-B6EF928A1E66}"/>
              </a:ext>
            </a:extLst>
          </p:cNvPr>
          <p:cNvSpPr/>
          <p:nvPr/>
        </p:nvSpPr>
        <p:spPr>
          <a:xfrm>
            <a:off x="7013344" y="4504602"/>
            <a:ext cx="1595534" cy="1418254"/>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公平性</a:t>
            </a:r>
          </a:p>
        </p:txBody>
      </p:sp>
      <p:sp>
        <p:nvSpPr>
          <p:cNvPr id="8" name="椭圆 7">
            <a:extLst>
              <a:ext uri="{FF2B5EF4-FFF2-40B4-BE49-F238E27FC236}">
                <a16:creationId xmlns:a16="http://schemas.microsoft.com/office/drawing/2014/main" id="{4772C6B8-9F7D-42E2-BBFE-FB03E18B6CD5}"/>
              </a:ext>
            </a:extLst>
          </p:cNvPr>
          <p:cNvSpPr/>
          <p:nvPr/>
        </p:nvSpPr>
        <p:spPr>
          <a:xfrm>
            <a:off x="6961034" y="1742740"/>
            <a:ext cx="1595534" cy="141825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数据</a:t>
            </a:r>
            <a:endParaRPr lang="en-US" altLang="zh-CN" sz="2400" b="1" dirty="0">
              <a:solidFill>
                <a:srgbClr val="000066"/>
              </a:solidFill>
              <a:latin typeface="微软雅黑" panose="020B0503020204020204" pitchFamily="34" charset="-122"/>
              <a:ea typeface="微软雅黑" panose="020B0503020204020204" pitchFamily="34" charset="-122"/>
            </a:endParaRPr>
          </a:p>
          <a:p>
            <a:pPr algn="ctr"/>
            <a:r>
              <a:rPr lang="zh-CN" altLang="en-US" sz="2400" b="1" dirty="0">
                <a:solidFill>
                  <a:srgbClr val="000066"/>
                </a:solidFill>
                <a:latin typeface="微软雅黑" panose="020B0503020204020204" pitchFamily="34" charset="-122"/>
                <a:ea typeface="微软雅黑" panose="020B0503020204020204" pitchFamily="34" charset="-122"/>
              </a:rPr>
              <a:t>隐私性</a:t>
            </a:r>
          </a:p>
        </p:txBody>
      </p:sp>
      <p:sp>
        <p:nvSpPr>
          <p:cNvPr id="9" name="椭圆 8">
            <a:extLst>
              <a:ext uri="{FF2B5EF4-FFF2-40B4-BE49-F238E27FC236}">
                <a16:creationId xmlns:a16="http://schemas.microsoft.com/office/drawing/2014/main" id="{8BA109D6-8F71-43DE-B635-AF46EB45CD6B}"/>
              </a:ext>
            </a:extLst>
          </p:cNvPr>
          <p:cNvSpPr/>
          <p:nvPr/>
        </p:nvSpPr>
        <p:spPr>
          <a:xfrm>
            <a:off x="2114939" y="1742740"/>
            <a:ext cx="1595534" cy="14182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安全性</a:t>
            </a:r>
          </a:p>
        </p:txBody>
      </p:sp>
      <p:cxnSp>
        <p:nvCxnSpPr>
          <p:cNvPr id="11" name="连接符: 曲线 10">
            <a:extLst>
              <a:ext uri="{FF2B5EF4-FFF2-40B4-BE49-F238E27FC236}">
                <a16:creationId xmlns:a16="http://schemas.microsoft.com/office/drawing/2014/main" id="{296C82EF-0F85-41AC-B976-5563289F57D7}"/>
              </a:ext>
            </a:extLst>
          </p:cNvPr>
          <p:cNvCxnSpPr>
            <a:cxnSpLocks/>
            <a:stCxn id="6" idx="2"/>
            <a:endCxn id="8" idx="0"/>
          </p:cNvCxnSpPr>
          <p:nvPr/>
        </p:nvCxnSpPr>
        <p:spPr>
          <a:xfrm rot="10800000" flipH="1">
            <a:off x="1853681" y="1742741"/>
            <a:ext cx="5905120" cy="3470989"/>
          </a:xfrm>
          <a:prstGeom prst="curvedConnector4">
            <a:avLst>
              <a:gd name="adj1" fmla="val -29784"/>
              <a:gd name="adj2" fmla="val 117070"/>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9FFB9F5-E50D-40E3-A449-0B7A52B50E06}"/>
              </a:ext>
            </a:extLst>
          </p:cNvPr>
          <p:cNvCxnSpPr>
            <a:stCxn id="8" idx="2"/>
            <a:endCxn id="9" idx="6"/>
          </p:cNvCxnSpPr>
          <p:nvPr/>
        </p:nvCxnSpPr>
        <p:spPr>
          <a:xfrm flipH="1">
            <a:off x="3710473" y="2451867"/>
            <a:ext cx="3250561" cy="0"/>
          </a:xfrm>
          <a:prstGeom prst="straightConnector1">
            <a:avLst/>
          </a:prstGeom>
          <a:ln w="19050">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43C3BF1D-3B2F-450F-9A77-920DE03B5B36}"/>
              </a:ext>
            </a:extLst>
          </p:cNvPr>
          <p:cNvCxnSpPr>
            <a:stCxn id="9" idx="2"/>
            <a:endCxn id="5" idx="3"/>
          </p:cNvCxnSpPr>
          <p:nvPr/>
        </p:nvCxnSpPr>
        <p:spPr>
          <a:xfrm rot="10800000" flipH="1" flipV="1">
            <a:off x="2114939" y="2451867"/>
            <a:ext cx="2378146" cy="4106156"/>
          </a:xfrm>
          <a:prstGeom prst="curvedConnector4">
            <a:avLst>
              <a:gd name="adj1" fmla="val -68465"/>
              <a:gd name="adj2" fmla="val 102445"/>
            </a:avLst>
          </a:prstGeom>
          <a:ln w="19050">
            <a:solidFill>
              <a:schemeClr val="bg2">
                <a:lumMod val="2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CDF0E4B-B537-48A1-9235-FD1190ACC5DD}"/>
              </a:ext>
            </a:extLst>
          </p:cNvPr>
          <p:cNvCxnSpPr>
            <a:cxnSpLocks/>
            <a:stCxn id="9" idx="4"/>
            <a:endCxn id="4" idx="2"/>
          </p:cNvCxnSpPr>
          <p:nvPr/>
        </p:nvCxnSpPr>
        <p:spPr>
          <a:xfrm>
            <a:off x="2912706" y="3160994"/>
            <a:ext cx="1377821" cy="575390"/>
          </a:xfrm>
          <a:prstGeom prst="straightConnector1">
            <a:avLst/>
          </a:prstGeom>
          <a:ln w="1905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0C18A7C-8CB8-4ED6-A7DF-4981E4BA90B7}"/>
              </a:ext>
            </a:extLst>
          </p:cNvPr>
          <p:cNvCxnSpPr>
            <a:cxnSpLocks/>
            <a:stCxn id="8" idx="4"/>
            <a:endCxn id="4" idx="6"/>
          </p:cNvCxnSpPr>
          <p:nvPr/>
        </p:nvCxnSpPr>
        <p:spPr>
          <a:xfrm flipH="1">
            <a:off x="5886061" y="3160994"/>
            <a:ext cx="1872740" cy="575390"/>
          </a:xfrm>
          <a:prstGeom prst="straightConnector1">
            <a:avLst/>
          </a:prstGeom>
          <a:ln w="190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F7B74CC-0159-42F1-9BC1-63C3A0397667}"/>
              </a:ext>
            </a:extLst>
          </p:cNvPr>
          <p:cNvCxnSpPr>
            <a:stCxn id="4" idx="5"/>
            <a:endCxn id="7" idx="1"/>
          </p:cNvCxnSpPr>
          <p:nvPr/>
        </p:nvCxnSpPr>
        <p:spPr>
          <a:xfrm>
            <a:off x="5652400" y="4237813"/>
            <a:ext cx="1594605" cy="474487"/>
          </a:xfrm>
          <a:prstGeom prst="straightConnector1">
            <a:avLst/>
          </a:prstGeom>
          <a:ln w="19050">
            <a:solidFill>
              <a:schemeClr val="bg2">
                <a:lumMod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329DA91-B471-4448-B6EE-C638C07888CC}"/>
              </a:ext>
            </a:extLst>
          </p:cNvPr>
          <p:cNvCxnSpPr>
            <a:cxnSpLocks/>
            <a:stCxn id="4" idx="3"/>
            <a:endCxn id="6" idx="7"/>
          </p:cNvCxnSpPr>
          <p:nvPr/>
        </p:nvCxnSpPr>
        <p:spPr>
          <a:xfrm flipH="1">
            <a:off x="3215554" y="4237813"/>
            <a:ext cx="1308634" cy="474487"/>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4EFF9F03-251D-4897-A2AA-274F8038FFC9}"/>
              </a:ext>
            </a:extLst>
          </p:cNvPr>
          <p:cNvCxnSpPr>
            <a:stCxn id="8" idx="6"/>
            <a:endCxn id="5" idx="5"/>
          </p:cNvCxnSpPr>
          <p:nvPr/>
        </p:nvCxnSpPr>
        <p:spPr>
          <a:xfrm flipH="1">
            <a:off x="5621297" y="2451867"/>
            <a:ext cx="2935271" cy="4106156"/>
          </a:xfrm>
          <a:prstGeom prst="curvedConnector4">
            <a:avLst>
              <a:gd name="adj1" fmla="val -29086"/>
              <a:gd name="adj2" fmla="val 102672"/>
            </a:avLst>
          </a:prstGeom>
          <a:ln w="19050">
            <a:solidFill>
              <a:schemeClr val="bg2">
                <a:lumMod val="2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410F1D6D-5065-44A6-8157-6B0D230A5241}"/>
              </a:ext>
            </a:extLst>
          </p:cNvPr>
          <p:cNvCxnSpPr>
            <a:cxnSpLocks/>
            <a:stCxn id="6" idx="6"/>
            <a:endCxn id="7" idx="2"/>
          </p:cNvCxnSpPr>
          <p:nvPr/>
        </p:nvCxnSpPr>
        <p:spPr>
          <a:xfrm>
            <a:off x="3449215" y="5213729"/>
            <a:ext cx="3564129" cy="0"/>
          </a:xfrm>
          <a:prstGeom prst="straightConnector1">
            <a:avLst/>
          </a:prstGeom>
          <a:ln w="19050">
            <a:solidFill>
              <a:schemeClr val="bg2">
                <a:lumMod val="2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985AAED-B6AC-45D6-8329-94B069E28C85}"/>
              </a:ext>
            </a:extLst>
          </p:cNvPr>
          <p:cNvCxnSpPr>
            <a:stCxn id="6" idx="5"/>
            <a:endCxn id="5" idx="2"/>
          </p:cNvCxnSpPr>
          <p:nvPr/>
        </p:nvCxnSpPr>
        <p:spPr>
          <a:xfrm>
            <a:off x="3215554" y="5715158"/>
            <a:ext cx="1043870" cy="341436"/>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7C670646-E44F-4C69-B1B8-BA567319C56C}"/>
              </a:ext>
            </a:extLst>
          </p:cNvPr>
          <p:cNvCxnSpPr>
            <a:cxnSpLocks/>
            <a:stCxn id="5" idx="6"/>
            <a:endCxn id="7" idx="3"/>
          </p:cNvCxnSpPr>
          <p:nvPr/>
        </p:nvCxnSpPr>
        <p:spPr>
          <a:xfrm flipV="1">
            <a:off x="5854958" y="5715158"/>
            <a:ext cx="1392047" cy="341436"/>
          </a:xfrm>
          <a:prstGeom prst="straightConnector1">
            <a:avLst/>
          </a:prstGeom>
          <a:ln w="19050">
            <a:solidFill>
              <a:schemeClr val="bg2">
                <a:lumMod val="2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ABC06359-4026-4EE1-8E26-62FADBB9DCAE}"/>
              </a:ext>
            </a:extLst>
          </p:cNvPr>
          <p:cNvCxnSpPr/>
          <p:nvPr/>
        </p:nvCxnSpPr>
        <p:spPr>
          <a:xfrm>
            <a:off x="9553055" y="1485268"/>
            <a:ext cx="915891" cy="0"/>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AC7EE6B-F33C-47B5-BAA5-08942CA514EA}"/>
              </a:ext>
            </a:extLst>
          </p:cNvPr>
          <p:cNvCxnSpPr/>
          <p:nvPr/>
        </p:nvCxnSpPr>
        <p:spPr>
          <a:xfrm>
            <a:off x="9553055" y="1914477"/>
            <a:ext cx="915891" cy="0"/>
          </a:xfrm>
          <a:prstGeom prst="straightConnector1">
            <a:avLst/>
          </a:prstGeom>
          <a:ln w="19050">
            <a:solidFill>
              <a:schemeClr val="bg2">
                <a:lumMod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289BC1EA-26EB-4439-A102-F5E43296A92A}"/>
              </a:ext>
            </a:extLst>
          </p:cNvPr>
          <p:cNvCxnSpPr/>
          <p:nvPr/>
        </p:nvCxnSpPr>
        <p:spPr>
          <a:xfrm>
            <a:off x="9553055" y="2430773"/>
            <a:ext cx="915891" cy="0"/>
          </a:xfrm>
          <a:prstGeom prst="straightConnector1">
            <a:avLst/>
          </a:prstGeom>
          <a:ln w="1905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27D9A3-95DD-455A-ABF5-1BB68EAA9383}"/>
              </a:ext>
            </a:extLst>
          </p:cNvPr>
          <p:cNvCxnSpPr/>
          <p:nvPr/>
        </p:nvCxnSpPr>
        <p:spPr>
          <a:xfrm>
            <a:off x="9553054" y="2930161"/>
            <a:ext cx="915891" cy="0"/>
          </a:xfrm>
          <a:prstGeom prst="straightConnector1">
            <a:avLst/>
          </a:prstGeom>
          <a:ln w="19050">
            <a:solidFill>
              <a:schemeClr val="bg2">
                <a:lumMod val="2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B81D2B6E-4A6A-4585-A9A6-E21E9925867B}"/>
              </a:ext>
            </a:extLst>
          </p:cNvPr>
          <p:cNvSpPr txBox="1"/>
          <p:nvPr/>
        </p:nvSpPr>
        <p:spPr>
          <a:xfrm>
            <a:off x="10559299" y="1254435"/>
            <a:ext cx="1449199" cy="461665"/>
          </a:xfrm>
          <a:prstGeom prst="rect">
            <a:avLst/>
          </a:prstGeom>
          <a:noFill/>
        </p:spPr>
        <p:txBody>
          <a:bodyPr wrap="square" rtlCol="0">
            <a:spAutoFit/>
          </a:bodyP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单向促进</a:t>
            </a:r>
          </a:p>
        </p:txBody>
      </p:sp>
      <p:sp>
        <p:nvSpPr>
          <p:cNvPr id="87" name="文本框 86">
            <a:extLst>
              <a:ext uri="{FF2B5EF4-FFF2-40B4-BE49-F238E27FC236}">
                <a16:creationId xmlns:a16="http://schemas.microsoft.com/office/drawing/2014/main" id="{DB173D7E-B109-4B9F-99E4-AFAD58541F75}"/>
              </a:ext>
            </a:extLst>
          </p:cNvPr>
          <p:cNvSpPr txBox="1"/>
          <p:nvPr/>
        </p:nvSpPr>
        <p:spPr>
          <a:xfrm>
            <a:off x="10559299" y="1716100"/>
            <a:ext cx="1449199" cy="461665"/>
          </a:xfrm>
          <a:prstGeom prst="rect">
            <a:avLst/>
          </a:prstGeom>
          <a:noFill/>
        </p:spPr>
        <p:txBody>
          <a:bodyPr wrap="square" rtlCol="0">
            <a:spAutoFit/>
          </a:bodyP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单向抑制</a:t>
            </a:r>
          </a:p>
        </p:txBody>
      </p:sp>
      <p:sp>
        <p:nvSpPr>
          <p:cNvPr id="88" name="文本框 87">
            <a:extLst>
              <a:ext uri="{FF2B5EF4-FFF2-40B4-BE49-F238E27FC236}">
                <a16:creationId xmlns:a16="http://schemas.microsoft.com/office/drawing/2014/main" id="{A0E66C2E-BFB8-4316-9576-89DD44295477}"/>
              </a:ext>
            </a:extLst>
          </p:cNvPr>
          <p:cNvSpPr txBox="1"/>
          <p:nvPr/>
        </p:nvSpPr>
        <p:spPr>
          <a:xfrm>
            <a:off x="10553112" y="2199940"/>
            <a:ext cx="1449199" cy="461665"/>
          </a:xfrm>
          <a:prstGeom prst="rect">
            <a:avLst/>
          </a:prstGeom>
          <a:noFill/>
        </p:spPr>
        <p:txBody>
          <a:bodyPr wrap="square" rtlCol="0">
            <a:spAutoFit/>
          </a:bodyP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双向促进</a:t>
            </a:r>
          </a:p>
        </p:txBody>
      </p:sp>
      <p:sp>
        <p:nvSpPr>
          <p:cNvPr id="89" name="文本框 88">
            <a:extLst>
              <a:ext uri="{FF2B5EF4-FFF2-40B4-BE49-F238E27FC236}">
                <a16:creationId xmlns:a16="http://schemas.microsoft.com/office/drawing/2014/main" id="{8A2E5E6F-5E52-4423-BDF0-3A1017054D7D}"/>
              </a:ext>
            </a:extLst>
          </p:cNvPr>
          <p:cNvSpPr txBox="1"/>
          <p:nvPr/>
        </p:nvSpPr>
        <p:spPr>
          <a:xfrm>
            <a:off x="10553112" y="2699329"/>
            <a:ext cx="1449199" cy="461665"/>
          </a:xfrm>
          <a:prstGeom prst="rect">
            <a:avLst/>
          </a:prstGeom>
          <a:noFill/>
        </p:spPr>
        <p:txBody>
          <a:bodyPr wrap="square" rtlCol="0">
            <a:spAutoFit/>
          </a:bodyPr>
          <a:lstStyle/>
          <a:p>
            <a:pPr algn="ctr"/>
            <a:r>
              <a:rPr lang="zh-CN" altLang="en-US" sz="2400" b="1" dirty="0">
                <a:solidFill>
                  <a:srgbClr val="000066"/>
                </a:solidFill>
                <a:latin typeface="微软雅黑" panose="020B0503020204020204" pitchFamily="34" charset="-122"/>
                <a:ea typeface="微软雅黑" panose="020B0503020204020204" pitchFamily="34" charset="-122"/>
              </a:rPr>
              <a:t>双向抑制</a:t>
            </a:r>
          </a:p>
        </p:txBody>
      </p:sp>
    </p:spTree>
    <p:extLst>
      <p:ext uri="{BB962C8B-B14F-4D97-AF65-F5344CB8AC3E}">
        <p14:creationId xmlns:p14="http://schemas.microsoft.com/office/powerpoint/2010/main" val="177412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鲁棒性质量保障</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1109283"/>
            <a:ext cx="11888370" cy="2693879"/>
          </a:xfrm>
          <a:prstGeom prst="rect">
            <a:avLst/>
          </a:prstGeom>
          <a:noFill/>
        </p:spPr>
        <p:txBody>
          <a:bodyPr wrap="square" rtlCol="0">
            <a:spAutoFit/>
          </a:bodyPr>
          <a:lstStyle/>
          <a:p>
            <a:pPr>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当前智能软件系统鲁棒性质量保障的主流方法为</a:t>
            </a:r>
            <a:r>
              <a:rPr lang="zh-CN" altLang="en-US" sz="2800" b="1" dirty="0">
                <a:solidFill>
                  <a:srgbClr val="C00000"/>
                </a:solidFill>
                <a:latin typeface="微软雅黑" panose="020B0503020204020204" pitchFamily="34" charset="-122"/>
                <a:ea typeface="微软雅黑" panose="020B0503020204020204" pitchFamily="34" charset="-122"/>
              </a:rPr>
              <a:t>对抗学习</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a:t>
            </a:r>
            <a:r>
              <a:rPr lang="en-US" altLang="zh-CN" sz="3200" b="1" dirty="0">
                <a:solidFill>
                  <a:srgbClr val="000066"/>
                </a:solidFill>
                <a:latin typeface="微软雅黑" panose="020B0503020204020204" pitchFamily="34" charset="-122"/>
                <a:ea typeface="微软雅黑" panose="020B0503020204020204" pitchFamily="34" charset="-122"/>
              </a:rPr>
              <a:t>(adversarial sample)</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狭义定义：攻击者通常可以通过对少量正确标记的输入进行</a:t>
            </a:r>
            <a:r>
              <a:rPr lang="zh-CN" altLang="en-US" sz="2800" b="1" dirty="0">
                <a:solidFill>
                  <a:srgbClr val="C00000"/>
                </a:solidFill>
                <a:latin typeface="微软雅黑" panose="020B0503020204020204" pitchFamily="34" charset="-122"/>
                <a:ea typeface="微软雅黑" panose="020B0503020204020204" pitchFamily="34" charset="-122"/>
              </a:rPr>
              <a:t>扰动</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构造使系统错误输出的输入</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这些输入被称为对抗样本</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C188746-35E4-41B0-8AC0-6544C98BE282}"/>
              </a:ext>
            </a:extLst>
          </p:cNvPr>
          <p:cNvPicPr>
            <a:picLocks noChangeAspect="1"/>
          </p:cNvPicPr>
          <p:nvPr/>
        </p:nvPicPr>
        <p:blipFill>
          <a:blip r:embed="rId3"/>
          <a:stretch>
            <a:fillRect/>
          </a:stretch>
        </p:blipFill>
        <p:spPr>
          <a:xfrm>
            <a:off x="293295" y="4299445"/>
            <a:ext cx="6048375" cy="2390775"/>
          </a:xfrm>
          <a:prstGeom prst="rect">
            <a:avLst/>
          </a:prstGeom>
        </p:spPr>
      </p:pic>
      <p:pic>
        <p:nvPicPr>
          <p:cNvPr id="8" name="图片 7">
            <a:extLst>
              <a:ext uri="{FF2B5EF4-FFF2-40B4-BE49-F238E27FC236}">
                <a16:creationId xmlns:a16="http://schemas.microsoft.com/office/drawing/2014/main" id="{281F6959-BADC-45B1-B17E-5B21522E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607" y="4175365"/>
            <a:ext cx="4439072" cy="2488250"/>
          </a:xfrm>
          <a:prstGeom prst="rect">
            <a:avLst/>
          </a:prstGeom>
        </p:spPr>
      </p:pic>
      <p:sp>
        <p:nvSpPr>
          <p:cNvPr id="11" name="箭头: 手杖形 10">
            <a:extLst>
              <a:ext uri="{FF2B5EF4-FFF2-40B4-BE49-F238E27FC236}">
                <a16:creationId xmlns:a16="http://schemas.microsoft.com/office/drawing/2014/main" id="{76733104-1F67-4B22-B6B6-7498641110A2}"/>
              </a:ext>
            </a:extLst>
          </p:cNvPr>
          <p:cNvSpPr/>
          <p:nvPr/>
        </p:nvSpPr>
        <p:spPr>
          <a:xfrm>
            <a:off x="3280095" y="3836146"/>
            <a:ext cx="6233021" cy="400294"/>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9937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对抗样本</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1109283"/>
            <a:ext cx="11888370" cy="1647439"/>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传统机器学习算法假设，训练样本数据与测试样本数据</a:t>
            </a:r>
            <a:r>
              <a:rPr lang="zh-CN" altLang="en-US" sz="2800" b="1" dirty="0">
                <a:solidFill>
                  <a:srgbClr val="C00000"/>
                </a:solidFill>
                <a:latin typeface="微软雅黑" panose="020B0503020204020204" pitchFamily="34" charset="-122"/>
                <a:ea typeface="微软雅黑" panose="020B0503020204020204" pitchFamily="34" charset="-122"/>
              </a:rPr>
              <a:t>分布一致</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53A4CF-8DA9-427B-89B5-6597F41D5DD2}"/>
              </a:ext>
            </a:extLst>
          </p:cNvPr>
          <p:cNvPicPr>
            <a:picLocks noChangeAspect="1"/>
          </p:cNvPicPr>
          <p:nvPr/>
        </p:nvPicPr>
        <p:blipFill>
          <a:blip r:embed="rId3"/>
          <a:stretch>
            <a:fillRect/>
          </a:stretch>
        </p:blipFill>
        <p:spPr>
          <a:xfrm>
            <a:off x="3375676" y="3288833"/>
            <a:ext cx="3965196" cy="2919880"/>
          </a:xfrm>
          <a:prstGeom prst="rect">
            <a:avLst/>
          </a:prstGeom>
        </p:spPr>
      </p:pic>
    </p:spTree>
    <p:extLst>
      <p:ext uri="{BB962C8B-B14F-4D97-AF65-F5344CB8AC3E}">
        <p14:creationId xmlns:p14="http://schemas.microsoft.com/office/powerpoint/2010/main" val="3483159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对抗样本</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4632871"/>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传统机器学习算法假设，训练样本数据与测试样本数据</a:t>
            </a:r>
            <a:r>
              <a:rPr lang="zh-CN" altLang="en-US" sz="2800" b="1" dirty="0">
                <a:solidFill>
                  <a:srgbClr val="C00000"/>
                </a:solidFill>
                <a:latin typeface="微软雅黑" panose="020B0503020204020204" pitchFamily="34" charset="-122"/>
                <a:ea typeface="微软雅黑" panose="020B0503020204020204" pitchFamily="34" charset="-122"/>
              </a:rPr>
              <a:t>分布一致</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真实场景下采集的</a:t>
            </a:r>
            <a:r>
              <a:rPr lang="zh-CN" altLang="en-US" sz="2800" b="1" dirty="0">
                <a:solidFill>
                  <a:srgbClr val="C00000"/>
                </a:solidFill>
                <a:latin typeface="微软雅黑" panose="020B0503020204020204" pitchFamily="34" charset="-122"/>
                <a:ea typeface="微软雅黑" panose="020B0503020204020204" pitchFamily="34" charset="-122"/>
              </a:rPr>
              <a:t>数据扰动</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噪声</a:t>
            </a:r>
            <a:r>
              <a:rPr lang="zh-CN" altLang="en-US" sz="2800" dirty="0">
                <a:solidFill>
                  <a:srgbClr val="000066"/>
                </a:solidFill>
                <a:latin typeface="微软雅黑" panose="020B0503020204020204" pitchFamily="34" charset="-122"/>
                <a:ea typeface="微软雅黑" panose="020B0503020204020204" pitchFamily="34" charset="-122"/>
              </a:rPr>
              <a:t>较多</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变化的物理条件：视角、距离、光照等）</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不易觉察的扰动</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背景的扰动</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传感器错误</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78AAA19-35F9-431A-ACBB-F6B775F8797F}"/>
              </a:ext>
            </a:extLst>
          </p:cNvPr>
          <p:cNvPicPr>
            <a:picLocks noChangeAspect="1"/>
          </p:cNvPicPr>
          <p:nvPr/>
        </p:nvPicPr>
        <p:blipFill>
          <a:blip r:embed="rId3"/>
          <a:stretch>
            <a:fillRect/>
          </a:stretch>
        </p:blipFill>
        <p:spPr>
          <a:xfrm>
            <a:off x="8269073" y="3105493"/>
            <a:ext cx="3831191" cy="1225442"/>
          </a:xfrm>
          <a:prstGeom prst="rect">
            <a:avLst/>
          </a:prstGeom>
        </p:spPr>
      </p:pic>
      <p:pic>
        <p:nvPicPr>
          <p:cNvPr id="7" name="图片 6">
            <a:extLst>
              <a:ext uri="{FF2B5EF4-FFF2-40B4-BE49-F238E27FC236}">
                <a16:creationId xmlns:a16="http://schemas.microsoft.com/office/drawing/2014/main" id="{8CD7B7D1-AB23-4DA9-BF74-796801CA73F5}"/>
              </a:ext>
            </a:extLst>
          </p:cNvPr>
          <p:cNvPicPr>
            <a:picLocks noChangeAspect="1"/>
          </p:cNvPicPr>
          <p:nvPr/>
        </p:nvPicPr>
        <p:blipFill>
          <a:blip r:embed="rId4"/>
          <a:stretch>
            <a:fillRect/>
          </a:stretch>
        </p:blipFill>
        <p:spPr>
          <a:xfrm>
            <a:off x="7447264" y="4581102"/>
            <a:ext cx="3137846" cy="1549311"/>
          </a:xfrm>
          <a:prstGeom prst="rect">
            <a:avLst/>
          </a:prstGeom>
        </p:spPr>
      </p:pic>
      <p:pic>
        <p:nvPicPr>
          <p:cNvPr id="8" name="图片 7">
            <a:extLst>
              <a:ext uri="{FF2B5EF4-FFF2-40B4-BE49-F238E27FC236}">
                <a16:creationId xmlns:a16="http://schemas.microsoft.com/office/drawing/2014/main" id="{217C1078-98B1-41F1-B5D7-5E2AD1109D74}"/>
              </a:ext>
            </a:extLst>
          </p:cNvPr>
          <p:cNvPicPr>
            <a:picLocks noChangeAspect="1"/>
          </p:cNvPicPr>
          <p:nvPr/>
        </p:nvPicPr>
        <p:blipFill>
          <a:blip r:embed="rId5"/>
          <a:stretch>
            <a:fillRect/>
          </a:stretch>
        </p:blipFill>
        <p:spPr>
          <a:xfrm>
            <a:off x="3274298" y="5594935"/>
            <a:ext cx="3831191" cy="1139488"/>
          </a:xfrm>
          <a:prstGeom prst="rect">
            <a:avLst/>
          </a:prstGeom>
        </p:spPr>
      </p:pic>
      <p:pic>
        <p:nvPicPr>
          <p:cNvPr id="9" name="图片 8">
            <a:extLst>
              <a:ext uri="{FF2B5EF4-FFF2-40B4-BE49-F238E27FC236}">
                <a16:creationId xmlns:a16="http://schemas.microsoft.com/office/drawing/2014/main" id="{6E41FBB1-6E97-4FF0-A4DF-BF9D5BA79248}"/>
              </a:ext>
            </a:extLst>
          </p:cNvPr>
          <p:cNvPicPr>
            <a:picLocks noChangeAspect="1"/>
          </p:cNvPicPr>
          <p:nvPr/>
        </p:nvPicPr>
        <p:blipFill>
          <a:blip r:embed="rId6"/>
          <a:stretch>
            <a:fillRect/>
          </a:stretch>
        </p:blipFill>
        <p:spPr>
          <a:xfrm>
            <a:off x="5220664" y="3599083"/>
            <a:ext cx="1543050" cy="1581150"/>
          </a:xfrm>
          <a:prstGeom prst="rect">
            <a:avLst/>
          </a:prstGeom>
        </p:spPr>
      </p:pic>
      <p:cxnSp>
        <p:nvCxnSpPr>
          <p:cNvPr id="10" name="直接箭头连接符 9">
            <a:extLst>
              <a:ext uri="{FF2B5EF4-FFF2-40B4-BE49-F238E27FC236}">
                <a16:creationId xmlns:a16="http://schemas.microsoft.com/office/drawing/2014/main" id="{51F0AC09-A40C-425F-80AB-D96A94D7D42D}"/>
              </a:ext>
            </a:extLst>
          </p:cNvPr>
          <p:cNvCxnSpPr/>
          <p:nvPr/>
        </p:nvCxnSpPr>
        <p:spPr>
          <a:xfrm>
            <a:off x="4303552" y="4001549"/>
            <a:ext cx="796954" cy="329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D2ECA42-A7F0-41E8-ACE5-28150DD1F7FF}"/>
              </a:ext>
            </a:extLst>
          </p:cNvPr>
          <p:cNvCxnSpPr/>
          <p:nvPr/>
        </p:nvCxnSpPr>
        <p:spPr>
          <a:xfrm>
            <a:off x="3808602" y="4672668"/>
            <a:ext cx="3447875" cy="7801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2430D6D-C98F-4D49-9AE1-514E6CB85AAC}"/>
              </a:ext>
            </a:extLst>
          </p:cNvPr>
          <p:cNvCxnSpPr>
            <a:cxnSpLocks/>
          </p:cNvCxnSpPr>
          <p:nvPr/>
        </p:nvCxnSpPr>
        <p:spPr>
          <a:xfrm>
            <a:off x="2534046" y="5528345"/>
            <a:ext cx="569365" cy="6755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08DCB8B-3E56-424D-A74D-BE589601BD67}"/>
              </a:ext>
            </a:extLst>
          </p:cNvPr>
          <p:cNvCxnSpPr/>
          <p:nvPr/>
        </p:nvCxnSpPr>
        <p:spPr>
          <a:xfrm>
            <a:off x="7311005" y="3586073"/>
            <a:ext cx="796954" cy="329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287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对抗样本</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1401217"/>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对抗样本的生成</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基于扰动优化的方法</a:t>
            </a:r>
            <a:endParaRPr lang="en-US" altLang="zh-CN" sz="280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123AEB4-1D3A-4746-9A24-946C3D8275E5}"/>
              </a:ext>
            </a:extLst>
          </p:cNvPr>
          <p:cNvPicPr>
            <a:picLocks noChangeAspect="1"/>
          </p:cNvPicPr>
          <p:nvPr/>
        </p:nvPicPr>
        <p:blipFill>
          <a:blip r:embed="rId3"/>
          <a:stretch>
            <a:fillRect/>
          </a:stretch>
        </p:blipFill>
        <p:spPr>
          <a:xfrm>
            <a:off x="1958480" y="2506393"/>
            <a:ext cx="8275040" cy="4032583"/>
          </a:xfrm>
          <a:prstGeom prst="rect">
            <a:avLst/>
          </a:prstGeom>
        </p:spPr>
      </p:pic>
    </p:spTree>
    <p:extLst>
      <p:ext uri="{BB962C8B-B14F-4D97-AF65-F5344CB8AC3E}">
        <p14:creationId xmlns:p14="http://schemas.microsoft.com/office/powerpoint/2010/main" val="79013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EB3469-E634-4CAE-9EB5-2A01AF7DC558}"/>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智能软件的属性</a:t>
            </a:r>
          </a:p>
        </p:txBody>
      </p:sp>
      <p:sp>
        <p:nvSpPr>
          <p:cNvPr id="3" name="文本框 2">
            <a:extLst>
              <a:ext uri="{FF2B5EF4-FFF2-40B4-BE49-F238E27FC236}">
                <a16:creationId xmlns:a16="http://schemas.microsoft.com/office/drawing/2014/main" id="{A3B4EFA6-6438-4202-A1A6-876CFC324A48}"/>
              </a:ext>
            </a:extLst>
          </p:cNvPr>
          <p:cNvSpPr txBox="1"/>
          <p:nvPr/>
        </p:nvSpPr>
        <p:spPr>
          <a:xfrm>
            <a:off x="134224" y="1143342"/>
            <a:ext cx="11923552" cy="4571316"/>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功能属性</a:t>
            </a: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(Functional Attributes)</a:t>
            </a:r>
            <a:endParaRPr lang="en-US" altLang="zh-CN" sz="32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智能软件系统为</a:t>
            </a:r>
            <a:r>
              <a:rPr lang="zh-CN" altLang="en-US" sz="2800" b="1" dirty="0">
                <a:solidFill>
                  <a:srgbClr val="C00000"/>
                </a:solidFill>
                <a:latin typeface="微软雅黑" panose="020B0503020204020204" pitchFamily="34" charset="-122"/>
                <a:ea typeface="微软雅黑" panose="020B0503020204020204" pitchFamily="34" charset="-122"/>
              </a:rPr>
              <a:t>实现用户需求和业务需求</a:t>
            </a:r>
            <a:r>
              <a:rPr lang="zh-CN" altLang="en-US" sz="2800" dirty="0">
                <a:solidFill>
                  <a:srgbClr val="000066"/>
                </a:solidFill>
                <a:latin typeface="微软雅黑" panose="020B0503020204020204" pitchFamily="34" charset="-122"/>
                <a:ea typeface="微软雅黑" panose="020B0503020204020204" pitchFamily="34" charset="-122"/>
              </a:rPr>
              <a:t>所必须具备的能力</a:t>
            </a:r>
            <a:endParaRPr lang="en-US" altLang="zh-CN" sz="32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非功能属性</a:t>
            </a: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(Non-Functional Attributes)</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非功能属性是功能属性的补充，反映软件系统的</a:t>
            </a:r>
            <a:r>
              <a:rPr lang="zh-CN" altLang="en-US" sz="2800" b="1" dirty="0">
                <a:solidFill>
                  <a:srgbClr val="C00000"/>
                </a:solidFill>
                <a:latin typeface="微软雅黑" panose="020B0503020204020204" pitchFamily="34" charset="-122"/>
                <a:ea typeface="微软雅黑" panose="020B0503020204020204" pitchFamily="34" charset="-122"/>
              </a:rPr>
              <a:t>质量、特性和约束</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非功能属性依赖于功能属性而存在，紧密</a:t>
            </a:r>
            <a:r>
              <a:rPr lang="zh-CN" altLang="en-US" sz="2800" b="1" dirty="0">
                <a:solidFill>
                  <a:srgbClr val="C00000"/>
                </a:solidFill>
                <a:latin typeface="微软雅黑" panose="020B0503020204020204" pitchFamily="34" charset="-122"/>
                <a:ea typeface="微软雅黑" panose="020B0503020204020204" pitchFamily="34" charset="-122"/>
              </a:rPr>
              <a:t>约束和限制</a:t>
            </a:r>
            <a:r>
              <a:rPr lang="zh-CN" altLang="en-US" sz="2800" dirty="0">
                <a:solidFill>
                  <a:srgbClr val="000066"/>
                </a:solidFill>
                <a:latin typeface="微软雅黑" panose="020B0503020204020204" pitchFamily="34" charset="-122"/>
                <a:ea typeface="微软雅黑" panose="020B0503020204020204" pitchFamily="34" charset="-122"/>
              </a:rPr>
              <a:t>人工智能软件系统，对系统的质量保障具有非常重要的作用</a:t>
            </a:r>
          </a:p>
        </p:txBody>
      </p:sp>
    </p:spTree>
    <p:extLst>
      <p:ext uri="{BB962C8B-B14F-4D97-AF65-F5344CB8AC3E}">
        <p14:creationId xmlns:p14="http://schemas.microsoft.com/office/powerpoint/2010/main" val="2696744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对抗样本</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1401217"/>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对抗样本的生成</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基于空间约束的方法</a:t>
            </a:r>
            <a:endParaRPr lang="en-US" altLang="zh-CN" sz="2800"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7C353EC-E48B-4A8D-8090-E061E37495F8}"/>
              </a:ext>
            </a:extLst>
          </p:cNvPr>
          <p:cNvPicPr>
            <a:picLocks noChangeAspect="1"/>
          </p:cNvPicPr>
          <p:nvPr/>
        </p:nvPicPr>
        <p:blipFill>
          <a:blip r:embed="rId3"/>
          <a:stretch>
            <a:fillRect/>
          </a:stretch>
        </p:blipFill>
        <p:spPr>
          <a:xfrm>
            <a:off x="2233525" y="2506393"/>
            <a:ext cx="7724949" cy="4077056"/>
          </a:xfrm>
          <a:prstGeom prst="rect">
            <a:avLst/>
          </a:prstGeom>
        </p:spPr>
      </p:pic>
    </p:spTree>
    <p:extLst>
      <p:ext uri="{BB962C8B-B14F-4D97-AF65-F5344CB8AC3E}">
        <p14:creationId xmlns:p14="http://schemas.microsoft.com/office/powerpoint/2010/main" val="400137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对抗样本</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1401217"/>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对抗样本的生成</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基于传感器错误的方法</a:t>
            </a:r>
            <a:endParaRPr lang="en-US" altLang="zh-CN" sz="2800"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B76F280-F273-4BAE-AD50-7B4DDF6E583A}"/>
              </a:ext>
            </a:extLst>
          </p:cNvPr>
          <p:cNvPicPr>
            <a:picLocks noChangeAspect="1"/>
          </p:cNvPicPr>
          <p:nvPr/>
        </p:nvPicPr>
        <p:blipFill>
          <a:blip r:embed="rId3"/>
          <a:stretch>
            <a:fillRect/>
          </a:stretch>
        </p:blipFill>
        <p:spPr>
          <a:xfrm>
            <a:off x="2146533" y="2920333"/>
            <a:ext cx="7898934" cy="3240232"/>
          </a:xfrm>
          <a:prstGeom prst="rect">
            <a:avLst/>
          </a:prstGeom>
        </p:spPr>
      </p:pic>
    </p:spTree>
    <p:extLst>
      <p:ext uri="{BB962C8B-B14F-4D97-AF65-F5344CB8AC3E}">
        <p14:creationId xmlns:p14="http://schemas.microsoft.com/office/powerpoint/2010/main" val="60353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对抗学习</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269387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对抗学习</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通过在智能软件系统模型优化过程中增加</a:t>
            </a:r>
            <a:r>
              <a:rPr lang="zh-CN" altLang="en-US" sz="2800" b="1" dirty="0">
                <a:solidFill>
                  <a:srgbClr val="C00000"/>
                </a:solidFill>
                <a:latin typeface="微软雅黑" panose="020B0503020204020204" pitchFamily="34" charset="-122"/>
                <a:ea typeface="微软雅黑" panose="020B0503020204020204" pitchFamily="34" charset="-122"/>
              </a:rPr>
              <a:t>噪声</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随机性</a:t>
            </a:r>
            <a:r>
              <a:rPr lang="zh-CN" altLang="en-US" sz="2800" dirty="0">
                <a:solidFill>
                  <a:srgbClr val="000066"/>
                </a:solidFill>
                <a:latin typeface="微软雅黑" panose="020B0503020204020204" pitchFamily="34" charset="-122"/>
                <a:ea typeface="微软雅黑" panose="020B0503020204020204" pitchFamily="34" charset="-122"/>
              </a:rPr>
              <a:t>或</a:t>
            </a:r>
            <a:r>
              <a:rPr lang="zh-CN" altLang="en-US" sz="2800" b="1" dirty="0">
                <a:solidFill>
                  <a:srgbClr val="C00000"/>
                </a:solidFill>
                <a:latin typeface="微软雅黑" panose="020B0503020204020204" pitchFamily="34" charset="-122"/>
                <a:ea typeface="微软雅黑" panose="020B0503020204020204" pitchFamily="34" charset="-122"/>
              </a:rPr>
              <a:t>对抗性损失</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使训练后的模型更加鲁棒</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对抗模型示例</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08D3386-BDD3-4409-AA4D-144244E9330B}"/>
              </a:ext>
            </a:extLst>
          </p:cNvPr>
          <p:cNvPicPr>
            <a:picLocks noChangeAspect="1"/>
          </p:cNvPicPr>
          <p:nvPr/>
        </p:nvPicPr>
        <p:blipFill>
          <a:blip r:embed="rId3"/>
          <a:stretch>
            <a:fillRect/>
          </a:stretch>
        </p:blipFill>
        <p:spPr>
          <a:xfrm>
            <a:off x="5478009" y="2906049"/>
            <a:ext cx="5352176" cy="3621807"/>
          </a:xfrm>
          <a:prstGeom prst="rect">
            <a:avLst/>
          </a:prstGeom>
        </p:spPr>
      </p:pic>
    </p:spTree>
    <p:extLst>
      <p:ext uri="{BB962C8B-B14F-4D97-AF65-F5344CB8AC3E}">
        <p14:creationId xmlns:p14="http://schemas.microsoft.com/office/powerpoint/2010/main" val="3946965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对抗学习</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51815" y="983448"/>
            <a:ext cx="11888370" cy="743986"/>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对抗模型学习</a:t>
            </a:r>
          </a:p>
        </p:txBody>
      </p:sp>
      <p:pic>
        <p:nvPicPr>
          <p:cNvPr id="7" name="图片 6">
            <a:extLst>
              <a:ext uri="{FF2B5EF4-FFF2-40B4-BE49-F238E27FC236}">
                <a16:creationId xmlns:a16="http://schemas.microsoft.com/office/drawing/2014/main" id="{24C8E468-6ED2-43C7-B5F2-44CD30F2FB24}"/>
              </a:ext>
            </a:extLst>
          </p:cNvPr>
          <p:cNvPicPr>
            <a:picLocks noChangeAspect="1"/>
          </p:cNvPicPr>
          <p:nvPr/>
        </p:nvPicPr>
        <p:blipFill>
          <a:blip r:embed="rId3"/>
          <a:stretch>
            <a:fillRect/>
          </a:stretch>
        </p:blipFill>
        <p:spPr>
          <a:xfrm>
            <a:off x="2389118" y="1849162"/>
            <a:ext cx="6972996" cy="4756671"/>
          </a:xfrm>
          <a:prstGeom prst="rect">
            <a:avLst/>
          </a:prstGeom>
        </p:spPr>
      </p:pic>
    </p:spTree>
    <p:extLst>
      <p:ext uri="{BB962C8B-B14F-4D97-AF65-F5344CB8AC3E}">
        <p14:creationId xmlns:p14="http://schemas.microsoft.com/office/powerpoint/2010/main" val="211615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安全性质量保障</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68593" y="1374174"/>
            <a:ext cx="11676662" cy="4109651"/>
          </a:xfrm>
          <a:prstGeom prst="rect">
            <a:avLst/>
          </a:prstGeom>
          <a:noFill/>
        </p:spPr>
        <p:txBody>
          <a:bodyPr wrap="square" rtlCol="0">
            <a:spAutoFit/>
          </a:bodyPr>
          <a:lstStyle/>
          <a:p>
            <a:pPr>
              <a:lnSpc>
                <a:spcPct val="200000"/>
              </a:lnSpc>
            </a:pPr>
            <a:r>
              <a:rPr lang="zh-CN" altLang="en-US" sz="2800" dirty="0">
                <a:solidFill>
                  <a:srgbClr val="000066"/>
                </a:solidFill>
                <a:latin typeface="微软雅黑" panose="020B0503020204020204" pitchFamily="34" charset="-122"/>
                <a:ea typeface="微软雅黑" panose="020B0503020204020204" pitchFamily="34" charset="-122"/>
              </a:rPr>
              <a:t>    当前智能软件系统安全性质量保障的研究工作主要分为</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800" dirty="0">
                <a:solidFill>
                  <a:srgbClr val="000066"/>
                </a:solidFill>
                <a:latin typeface="微软雅黑" panose="020B0503020204020204" pitchFamily="34" charset="-122"/>
                <a:ea typeface="微软雅黑" panose="020B0503020204020204" pitchFamily="34" charset="-122"/>
              </a:rPr>
              <a:t>类：</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solidFill>
                  <a:srgbClr val="000066"/>
                </a:solidFill>
                <a:latin typeface="微软雅黑" panose="020B0503020204020204" pitchFamily="34" charset="-122"/>
                <a:ea typeface="微软雅黑" panose="020B0503020204020204" pitchFamily="34" charset="-122"/>
              </a:rPr>
              <a:t>对人工智能软件系统中常见的</a:t>
            </a:r>
            <a:r>
              <a:rPr lang="zh-CN" altLang="en-US" sz="2800" b="1" dirty="0">
                <a:solidFill>
                  <a:srgbClr val="C00000"/>
                </a:solidFill>
                <a:latin typeface="微软雅黑" panose="020B0503020204020204" pitchFamily="34" charset="-122"/>
                <a:ea typeface="微软雅黑" panose="020B0503020204020204" pitchFamily="34" charset="-122"/>
              </a:rPr>
              <a:t>攻击方式</a:t>
            </a:r>
            <a:r>
              <a:rPr lang="zh-CN" altLang="en-US" sz="2800" dirty="0">
                <a:solidFill>
                  <a:srgbClr val="000066"/>
                </a:solidFill>
                <a:latin typeface="微软雅黑" panose="020B0503020204020204" pitchFamily="34" charset="-122"/>
                <a:ea typeface="微软雅黑" panose="020B0503020204020204" pitchFamily="34" charset="-122"/>
              </a:rPr>
              <a:t>进行研究</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以此来防御针对系统的大部分攻击</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solidFill>
                  <a:srgbClr val="000066"/>
                </a:solidFill>
                <a:latin typeface="微软雅黑" panose="020B0503020204020204" pitchFamily="34" charset="-122"/>
                <a:ea typeface="微软雅黑" panose="020B0503020204020204" pitchFamily="34" charset="-122"/>
              </a:rPr>
              <a:t>从人工智能软件</a:t>
            </a:r>
            <a:r>
              <a:rPr lang="zh-CN" altLang="en-US" sz="2800" b="1" dirty="0">
                <a:solidFill>
                  <a:srgbClr val="C00000"/>
                </a:solidFill>
                <a:latin typeface="微软雅黑" panose="020B0503020204020204" pitchFamily="34" charset="-122"/>
                <a:ea typeface="微软雅黑" panose="020B0503020204020204" pitchFamily="34" charset="-122"/>
              </a:rPr>
              <a:t>系统构建</a:t>
            </a:r>
            <a:r>
              <a:rPr lang="zh-CN" altLang="en-US" sz="2800" dirty="0">
                <a:solidFill>
                  <a:srgbClr val="000066"/>
                </a:solidFill>
                <a:latin typeface="微软雅黑" panose="020B0503020204020204" pitchFamily="34" charset="-122"/>
                <a:ea typeface="微软雅黑" panose="020B0503020204020204" pitchFamily="34" charset="-122"/>
              </a:rPr>
              <a:t>出发</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通过建立</a:t>
            </a:r>
            <a:r>
              <a:rPr lang="zh-CN" altLang="en-US" sz="2800" b="1" dirty="0">
                <a:solidFill>
                  <a:srgbClr val="C00000"/>
                </a:solidFill>
                <a:latin typeface="微软雅黑" panose="020B0503020204020204" pitchFamily="34" charset="-122"/>
                <a:ea typeface="微软雅黑" panose="020B0503020204020204" pitchFamily="34" charset="-122"/>
              </a:rPr>
              <a:t>安全性论证体系</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威胁分析</a:t>
            </a:r>
            <a:r>
              <a:rPr lang="zh-CN" altLang="en-US" sz="2800" dirty="0">
                <a:solidFill>
                  <a:srgbClr val="000066"/>
                </a:solidFill>
                <a:latin typeface="微软雅黑" panose="020B0503020204020204" pitchFamily="34" charset="-122"/>
                <a:ea typeface="微软雅黑" panose="020B0503020204020204" pitchFamily="34" charset="-122"/>
              </a:rPr>
              <a:t>及</a:t>
            </a:r>
            <a:r>
              <a:rPr lang="zh-CN" altLang="en-US" sz="2800" b="1" dirty="0">
                <a:solidFill>
                  <a:srgbClr val="C00000"/>
                </a:solidFill>
                <a:latin typeface="微软雅黑" panose="020B0503020204020204" pitchFamily="34" charset="-122"/>
                <a:ea typeface="微软雅黑" panose="020B0503020204020204" pitchFamily="34" charset="-122"/>
              </a:rPr>
              <a:t>保护机制</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安全性系统设计原则</a:t>
            </a:r>
            <a:r>
              <a:rPr lang="zh-CN" altLang="en-US" sz="2800" dirty="0">
                <a:solidFill>
                  <a:srgbClr val="000066"/>
                </a:solidFill>
                <a:latin typeface="微软雅黑" panose="020B0503020204020204" pitchFamily="34" charset="-122"/>
                <a:ea typeface="微软雅黑" panose="020B0503020204020204" pitchFamily="34" charset="-122"/>
              </a:rPr>
              <a:t>，加强人工智能系统的安全保障</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p"/>
            </a:pPr>
            <a:r>
              <a:rPr lang="zh-CN" altLang="en-US" sz="2800" dirty="0">
                <a:solidFill>
                  <a:srgbClr val="000066"/>
                </a:solidFill>
                <a:latin typeface="微软雅黑" panose="020B0503020204020204" pitchFamily="34" charset="-122"/>
                <a:ea typeface="微软雅黑" panose="020B0503020204020204" pitchFamily="34" charset="-122"/>
              </a:rPr>
              <a:t>为人工智能软件系统设计面向特定任务的</a:t>
            </a:r>
            <a:r>
              <a:rPr lang="zh-CN" altLang="en-US" sz="2800" b="1" dirty="0">
                <a:solidFill>
                  <a:srgbClr val="C00000"/>
                </a:solidFill>
                <a:latin typeface="微软雅黑" panose="020B0503020204020204" pitchFamily="34" charset="-122"/>
                <a:ea typeface="微软雅黑" panose="020B0503020204020204" pitchFamily="34" charset="-122"/>
              </a:rPr>
              <a:t>自定义安全协议</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5" name="Picture 6" descr="https://blog.floydhub.com/content/images/2019/10/adversarial-capabilities.png">
            <a:extLst>
              <a:ext uri="{FF2B5EF4-FFF2-40B4-BE49-F238E27FC236}">
                <a16:creationId xmlns:a16="http://schemas.microsoft.com/office/drawing/2014/main" id="{17F99813-FD7D-426D-8291-140C99EE9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480" y="2682378"/>
            <a:ext cx="5083630" cy="365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攻击防御</a:t>
            </a:r>
          </a:p>
        </p:txBody>
      </p:sp>
      <p:sp>
        <p:nvSpPr>
          <p:cNvPr id="6" name="文本框 5">
            <a:extLst>
              <a:ext uri="{FF2B5EF4-FFF2-40B4-BE49-F238E27FC236}">
                <a16:creationId xmlns:a16="http://schemas.microsoft.com/office/drawing/2014/main" id="{60EB8F43-F13A-4579-B424-6E6BC4D23509}"/>
              </a:ext>
            </a:extLst>
          </p:cNvPr>
          <p:cNvSpPr txBox="1"/>
          <p:nvPr/>
        </p:nvSpPr>
        <p:spPr>
          <a:xfrm>
            <a:off x="58723" y="778556"/>
            <a:ext cx="12074554" cy="3986541"/>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模型攻击</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常见的模型攻击方式包括</a:t>
            </a:r>
            <a:r>
              <a:rPr lang="zh-CN" altLang="en-US" sz="2800" b="1" dirty="0">
                <a:solidFill>
                  <a:srgbClr val="C00000"/>
                </a:solidFill>
                <a:latin typeface="微软雅黑" panose="020B0503020204020204" pitchFamily="34" charset="-122"/>
                <a:ea typeface="微软雅黑" panose="020B0503020204020204" pitchFamily="34" charset="-122"/>
              </a:rPr>
              <a:t>数据投毒攻击</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对抗样本攻击</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下毒攻击发生在</a:t>
            </a:r>
            <a:r>
              <a:rPr lang="zh-CN" altLang="en-US" sz="2800" b="1" dirty="0">
                <a:solidFill>
                  <a:srgbClr val="C00000"/>
                </a:solidFill>
                <a:latin typeface="微软雅黑" panose="020B0503020204020204" pitchFamily="34" charset="-122"/>
                <a:ea typeface="微软雅黑" panose="020B0503020204020204" pitchFamily="34" charset="-122"/>
              </a:rPr>
              <a:t>模型的训练过程</a:t>
            </a:r>
            <a:r>
              <a:rPr lang="zh-CN" altLang="en-US" sz="2800" dirty="0">
                <a:solidFill>
                  <a:srgbClr val="000066"/>
                </a:solidFill>
                <a:latin typeface="微软雅黑" panose="020B0503020204020204" pitchFamily="34" charset="-122"/>
                <a:ea typeface="微软雅黑" panose="020B0503020204020204" pitchFamily="34" charset="-122"/>
              </a:rPr>
              <a:t>，攻击者修改模型现有的训练集或增加额外的恶意数据，最后影响模型的完整性和模型训练的结果</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对抗样本攻击发生在</a:t>
            </a:r>
            <a:r>
              <a:rPr lang="zh-CN" altLang="en-US" sz="2800" b="1" dirty="0">
                <a:solidFill>
                  <a:srgbClr val="C00000"/>
                </a:solidFill>
                <a:latin typeface="微软雅黑" panose="020B0503020204020204" pitchFamily="34" charset="-122"/>
                <a:ea typeface="微软雅黑" panose="020B0503020204020204" pitchFamily="34" charset="-122"/>
              </a:rPr>
              <a:t>模型的预测阶段</a:t>
            </a:r>
            <a:r>
              <a:rPr lang="zh-CN" altLang="en-US" sz="2800" dirty="0">
                <a:solidFill>
                  <a:srgbClr val="000066"/>
                </a:solidFill>
                <a:latin typeface="微软雅黑" panose="020B0503020204020204" pitchFamily="34" charset="-122"/>
                <a:ea typeface="微软雅黑" panose="020B0503020204020204" pitchFamily="34" charset="-122"/>
              </a:rPr>
              <a:t>，在数据中添加肉眼无法识别的</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微小扰动</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使模型的结果发生错误</a:t>
            </a:r>
            <a:r>
              <a:rPr lang="en-US" altLang="zh-CN" sz="2800" dirty="0">
                <a:solidFill>
                  <a:srgbClr val="000066"/>
                </a:solidFill>
                <a:latin typeface="微软雅黑" panose="020B0503020204020204" pitchFamily="34" charset="-122"/>
                <a:ea typeface="微软雅黑" panose="020B0503020204020204" pitchFamily="34" charset="-122"/>
              </a:rPr>
              <a:t>.</a:t>
            </a:r>
          </a:p>
        </p:txBody>
      </p:sp>
      <p:pic>
        <p:nvPicPr>
          <p:cNvPr id="7" name="Picture 2" descr="https://i0.wp.com/wickerlab.org/wp-content/uploads/2023/05/adversarial.png?fit=905%2C240&amp;ssl=1">
            <a:extLst>
              <a:ext uri="{FF2B5EF4-FFF2-40B4-BE49-F238E27FC236}">
                <a16:creationId xmlns:a16="http://schemas.microsoft.com/office/drawing/2014/main" id="{FD0CFA3F-FD93-49E6-A8AA-E66E1272B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388" y="4816509"/>
            <a:ext cx="7603223" cy="201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01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投毒攻击</a:t>
            </a:r>
          </a:p>
        </p:txBody>
      </p:sp>
      <p:sp>
        <p:nvSpPr>
          <p:cNvPr id="6" name="文本框 5">
            <a:extLst>
              <a:ext uri="{FF2B5EF4-FFF2-40B4-BE49-F238E27FC236}">
                <a16:creationId xmlns:a16="http://schemas.microsoft.com/office/drawing/2014/main" id="{60EB8F43-F13A-4579-B424-6E6BC4D23509}"/>
              </a:ext>
            </a:extLst>
          </p:cNvPr>
          <p:cNvSpPr txBox="1"/>
          <p:nvPr/>
        </p:nvSpPr>
        <p:spPr>
          <a:xfrm>
            <a:off x="117446" y="836553"/>
            <a:ext cx="12074554" cy="4632871"/>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b="1" dirty="0">
                <a:solidFill>
                  <a:srgbClr val="000066"/>
                </a:solidFill>
                <a:latin typeface="微软雅黑" panose="020B0503020204020204" pitchFamily="34" charset="-122"/>
                <a:ea typeface="微软雅黑" panose="020B0503020204020204" pitchFamily="34" charset="-122"/>
              </a:rPr>
              <a:t>后门攻击</a:t>
            </a:r>
            <a:r>
              <a:rPr lang="en-US" altLang="zh-CN" sz="2800" b="1" dirty="0">
                <a:solidFill>
                  <a:srgbClr val="000066"/>
                </a:solidFill>
                <a:latin typeface="微软雅黑" panose="020B0503020204020204" pitchFamily="34" charset="-122"/>
                <a:ea typeface="微软雅黑" panose="020B0503020204020204" pitchFamily="34" charset="-122"/>
              </a:rPr>
              <a:t>(backdoor attack)</a:t>
            </a:r>
            <a:r>
              <a:rPr lang="zh-CN" altLang="en-US" sz="2800" b="1" dirty="0">
                <a:solidFill>
                  <a:srgbClr val="000066"/>
                </a:solidFill>
                <a:latin typeface="微软雅黑" panose="020B0503020204020204" pitchFamily="34" charset="-122"/>
                <a:ea typeface="微软雅黑" panose="020B0503020204020204" pitchFamily="34" charset="-122"/>
              </a:rPr>
              <a:t>木马攻击</a:t>
            </a:r>
            <a:r>
              <a:rPr lang="en-US" altLang="zh-CN" sz="2800" b="1" dirty="0">
                <a:solidFill>
                  <a:srgbClr val="000066"/>
                </a:solidFill>
                <a:latin typeface="微软雅黑" panose="020B0503020204020204" pitchFamily="34" charset="-122"/>
                <a:ea typeface="微软雅黑" panose="020B0503020204020204" pitchFamily="34" charset="-122"/>
              </a:rPr>
              <a:t>(trojan attack)</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攻击者将“后门”或“木马”植入到模型中，并在预测阶段通过简单的</a:t>
            </a:r>
            <a:r>
              <a:rPr lang="zh-CN" altLang="en-US" sz="2800" b="1" dirty="0">
                <a:solidFill>
                  <a:srgbClr val="C00000"/>
                </a:solidFill>
                <a:latin typeface="微软雅黑" panose="020B0503020204020204" pitchFamily="34" charset="-122"/>
                <a:ea typeface="微软雅黑" panose="020B0503020204020204" pitchFamily="34" charset="-122"/>
              </a:rPr>
              <a:t>后门触发器</a:t>
            </a:r>
            <a:r>
              <a:rPr lang="zh-CN" altLang="en-US" sz="2800" dirty="0">
                <a:solidFill>
                  <a:srgbClr val="000066"/>
                </a:solidFill>
                <a:latin typeface="微软雅黑" panose="020B0503020204020204" pitchFamily="34" charset="-122"/>
                <a:ea typeface="微软雅黑" panose="020B0503020204020204" pitchFamily="34" charset="-122"/>
              </a:rPr>
              <a:t>完成恶意攻击行为</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被植入“后门”的深度神经网络在</a:t>
            </a:r>
            <a:r>
              <a:rPr lang="zh-CN" altLang="en-US" sz="2800" b="1" dirty="0">
                <a:solidFill>
                  <a:srgbClr val="C00000"/>
                </a:solidFill>
                <a:latin typeface="微软雅黑" panose="020B0503020204020204" pitchFamily="34" charset="-122"/>
                <a:ea typeface="微软雅黑" panose="020B0503020204020204" pitchFamily="34" charset="-122"/>
              </a:rPr>
              <a:t>正常样本</a:t>
            </a:r>
            <a:r>
              <a:rPr lang="zh-CN" altLang="en-US" sz="2800" dirty="0">
                <a:solidFill>
                  <a:srgbClr val="000066"/>
                </a:solidFill>
                <a:latin typeface="微软雅黑" panose="020B0503020204020204" pitchFamily="34" charset="-122"/>
                <a:ea typeface="微软雅黑" panose="020B0503020204020204" pitchFamily="34" charset="-122"/>
              </a:rPr>
              <a:t>上表现很好</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但会对</a:t>
            </a:r>
            <a:r>
              <a:rPr lang="zh-CN" altLang="en-US" sz="2800" b="1" dirty="0">
                <a:solidFill>
                  <a:srgbClr val="C00000"/>
                </a:solidFill>
                <a:latin typeface="微软雅黑" panose="020B0503020204020204" pitchFamily="34" charset="-122"/>
                <a:ea typeface="微软雅黑" panose="020B0503020204020204" pitchFamily="34" charset="-122"/>
              </a:rPr>
              <a:t>具有特定后门触发器的样本</a:t>
            </a:r>
            <a:r>
              <a:rPr lang="zh-CN" altLang="en-US" sz="2800" dirty="0">
                <a:solidFill>
                  <a:srgbClr val="000066"/>
                </a:solidFill>
                <a:latin typeface="微软雅黑" panose="020B0503020204020204" pitchFamily="34" charset="-122"/>
                <a:ea typeface="微软雅黑" panose="020B0503020204020204" pitchFamily="34" charset="-122"/>
              </a:rPr>
              <a:t>做出特定的错误预测</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“后门”可以无限期地保持隐藏，直到被带有特定后门触发器的样本激活，</a:t>
            </a:r>
            <a:r>
              <a:rPr lang="zh-CN" altLang="en-US" sz="2800" b="1" dirty="0">
                <a:solidFill>
                  <a:srgbClr val="C00000"/>
                </a:solidFill>
                <a:latin typeface="微软雅黑" panose="020B0503020204020204" pitchFamily="34" charset="-122"/>
                <a:ea typeface="微软雅黑" panose="020B0503020204020204" pitchFamily="34" charset="-122"/>
              </a:rPr>
              <a:t>隐蔽性极强</a:t>
            </a:r>
            <a:r>
              <a:rPr lang="zh-CN" altLang="en-US" sz="2800" dirty="0">
                <a:solidFill>
                  <a:srgbClr val="000066"/>
                </a:solidFill>
                <a:latin typeface="微软雅黑" panose="020B0503020204020204" pitchFamily="34" charset="-122"/>
                <a:ea typeface="微软雅黑" panose="020B0503020204020204" pitchFamily="34" charset="-122"/>
              </a:rPr>
              <a:t>，给安全相关的应用带来严重的安全风险</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E09E8F1-C29C-4AE3-BA9B-1A29C6A31B02}"/>
              </a:ext>
            </a:extLst>
          </p:cNvPr>
          <p:cNvPicPr>
            <a:picLocks noChangeAspect="1"/>
          </p:cNvPicPr>
          <p:nvPr/>
        </p:nvPicPr>
        <p:blipFill>
          <a:blip r:embed="rId3"/>
          <a:stretch>
            <a:fillRect/>
          </a:stretch>
        </p:blipFill>
        <p:spPr>
          <a:xfrm>
            <a:off x="2868598" y="4858886"/>
            <a:ext cx="6572250" cy="1990725"/>
          </a:xfrm>
          <a:prstGeom prst="rect">
            <a:avLst/>
          </a:prstGeom>
        </p:spPr>
      </p:pic>
    </p:spTree>
    <p:extLst>
      <p:ext uri="{BB962C8B-B14F-4D97-AF65-F5344CB8AC3E}">
        <p14:creationId xmlns:p14="http://schemas.microsoft.com/office/powerpoint/2010/main" val="3883976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攻击防御</a:t>
            </a:r>
          </a:p>
        </p:txBody>
      </p:sp>
      <p:sp>
        <p:nvSpPr>
          <p:cNvPr id="6" name="文本框 5">
            <a:extLst>
              <a:ext uri="{FF2B5EF4-FFF2-40B4-BE49-F238E27FC236}">
                <a16:creationId xmlns:a16="http://schemas.microsoft.com/office/drawing/2014/main" id="{60EB8F43-F13A-4579-B424-6E6BC4D23509}"/>
              </a:ext>
            </a:extLst>
          </p:cNvPr>
          <p:cNvSpPr txBox="1"/>
          <p:nvPr/>
        </p:nvSpPr>
        <p:spPr>
          <a:xfrm>
            <a:off x="33556" y="904391"/>
            <a:ext cx="12130481" cy="5925533"/>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模型窃取</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概念</a:t>
            </a:r>
            <a:r>
              <a:rPr lang="zh-CN" altLang="en-US" sz="2800" dirty="0">
                <a:solidFill>
                  <a:srgbClr val="000066"/>
                </a:solidFill>
                <a:latin typeface="微软雅黑" panose="020B0503020204020204" pitchFamily="34" charset="-122"/>
                <a:ea typeface="微软雅黑" panose="020B0503020204020204" pitchFamily="34" charset="-122"/>
              </a:rPr>
              <a:t>：攻击者利用</a:t>
            </a:r>
            <a:r>
              <a:rPr lang="zh-CN" altLang="en-US" sz="2800" b="1" dirty="0">
                <a:solidFill>
                  <a:srgbClr val="C00000"/>
                </a:solidFill>
                <a:latin typeface="微软雅黑" panose="020B0503020204020204" pitchFamily="34" charset="-122"/>
                <a:ea typeface="微软雅黑" panose="020B0503020204020204" pitchFamily="34" charset="-122"/>
              </a:rPr>
              <a:t>目标模型查询接口</a:t>
            </a:r>
            <a:r>
              <a:rPr lang="zh-CN" altLang="en-US" sz="2800" dirty="0">
                <a:solidFill>
                  <a:srgbClr val="000066"/>
                </a:solidFill>
                <a:latin typeface="微软雅黑" panose="020B0503020204020204" pitchFamily="34" charset="-122"/>
                <a:ea typeface="微软雅黑" panose="020B0503020204020204" pitchFamily="34" charset="-122"/>
              </a:rPr>
              <a:t>泄露的信息，窃取</a:t>
            </a:r>
            <a:r>
              <a:rPr lang="zh-CN" altLang="en-US" sz="2800" b="1" dirty="0">
                <a:solidFill>
                  <a:srgbClr val="C00000"/>
                </a:solidFill>
                <a:latin typeface="微软雅黑" panose="020B0503020204020204" pitchFamily="34" charset="-122"/>
                <a:ea typeface="微软雅黑" panose="020B0503020204020204" pitchFamily="34" charset="-122"/>
              </a:rPr>
              <a:t>目标模型的参数或功能</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流程</a:t>
            </a:r>
            <a:r>
              <a:rPr lang="zh-CN" altLang="en-US" sz="2800" dirty="0">
                <a:solidFill>
                  <a:srgbClr val="000066"/>
                </a:solidFill>
                <a:latin typeface="微软雅黑" panose="020B0503020204020204" pitchFamily="34" charset="-122"/>
                <a:ea typeface="微软雅黑" panose="020B0503020204020204" pitchFamily="34" charset="-122"/>
              </a:rPr>
              <a:t>：攻击者构造</a:t>
            </a:r>
            <a:r>
              <a:rPr lang="zh-CN" altLang="en-US" sz="2800" b="1" dirty="0">
                <a:solidFill>
                  <a:srgbClr val="C00000"/>
                </a:solidFill>
                <a:latin typeface="微软雅黑" panose="020B0503020204020204" pitchFamily="34" charset="-122"/>
                <a:ea typeface="微软雅黑" panose="020B0503020204020204" pitchFamily="34" charset="-122"/>
              </a:rPr>
              <a:t>无标签</a:t>
            </a:r>
            <a:r>
              <a:rPr lang="zh-CN" altLang="en-US" sz="2800" dirty="0">
                <a:solidFill>
                  <a:srgbClr val="000066"/>
                </a:solidFill>
                <a:latin typeface="微软雅黑" panose="020B0503020204020204" pitchFamily="34" charset="-122"/>
                <a:ea typeface="微软雅黑" panose="020B0503020204020204" pitchFamily="34" charset="-122"/>
              </a:rPr>
              <a:t>的“攻击者数据集”，利用目标模型的查询接口对数据集添加标签，利用</a:t>
            </a:r>
            <a:r>
              <a:rPr lang="zh-CN" altLang="en-US" sz="2800" b="1" dirty="0">
                <a:solidFill>
                  <a:srgbClr val="C00000"/>
                </a:solidFill>
                <a:latin typeface="微软雅黑" panose="020B0503020204020204" pitchFamily="34" charset="-122"/>
                <a:ea typeface="微软雅黑" panose="020B0503020204020204" pitchFamily="34" charset="-122"/>
              </a:rPr>
              <a:t>带标签</a:t>
            </a:r>
            <a:r>
              <a:rPr lang="zh-CN" altLang="en-US" sz="2800" dirty="0">
                <a:solidFill>
                  <a:srgbClr val="000066"/>
                </a:solidFill>
                <a:latin typeface="微软雅黑" panose="020B0503020204020204" pitchFamily="34" charset="-122"/>
                <a:ea typeface="微软雅黑" panose="020B0503020204020204" pitchFamily="34" charset="-122"/>
              </a:rPr>
              <a:t>的“攻击者数据集”训练替代模型</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目的</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免费使用</a:t>
            </a:r>
            <a:r>
              <a:rPr lang="zh-CN" altLang="en-US" sz="2800" dirty="0">
                <a:solidFill>
                  <a:srgbClr val="000066"/>
                </a:solidFill>
                <a:latin typeface="微软雅黑" panose="020B0503020204020204" pitchFamily="34" charset="-122"/>
                <a:ea typeface="微软雅黑" panose="020B0503020204020204" pitchFamily="34" charset="-122"/>
              </a:rPr>
              <a:t>模型功能；</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进行</a:t>
            </a:r>
            <a:r>
              <a:rPr lang="zh-CN" altLang="en-US" sz="2800" b="1" dirty="0">
                <a:solidFill>
                  <a:srgbClr val="C00000"/>
                </a:solidFill>
                <a:latin typeface="微软雅黑" panose="020B0503020204020204" pitchFamily="34" charset="-122"/>
                <a:ea typeface="微软雅黑" panose="020B0503020204020204" pitchFamily="34" charset="-122"/>
              </a:rPr>
              <a:t>白盒对抗攻击</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危害</a:t>
            </a:r>
            <a:r>
              <a:rPr lang="zh-CN" altLang="en-US" sz="2800" dirty="0">
                <a:solidFill>
                  <a:srgbClr val="000066"/>
                </a:solidFill>
                <a:latin typeface="微软雅黑" panose="020B0503020204020204" pitchFamily="34" charset="-122"/>
                <a:ea typeface="微软雅黑" panose="020B0503020204020204" pitchFamily="34" charset="-122"/>
              </a:rPr>
              <a:t>：损害模型拥有者的</a:t>
            </a:r>
            <a:r>
              <a:rPr lang="zh-CN" altLang="en-US" sz="2800" b="1" dirty="0">
                <a:solidFill>
                  <a:srgbClr val="C00000"/>
                </a:solidFill>
                <a:latin typeface="微软雅黑" panose="020B0503020204020204" pitchFamily="34" charset="-122"/>
                <a:ea typeface="微软雅黑" panose="020B0503020204020204" pitchFamily="34" charset="-122"/>
              </a:rPr>
              <a:t>商业利益</a:t>
            </a:r>
            <a:r>
              <a:rPr lang="zh-CN" altLang="en-US" sz="2800" dirty="0">
                <a:solidFill>
                  <a:srgbClr val="000066"/>
                </a:solidFill>
                <a:latin typeface="微软雅黑" panose="020B0503020204020204" pitchFamily="34" charset="-122"/>
                <a:ea typeface="微软雅黑" panose="020B0503020204020204" pitchFamily="34" charset="-122"/>
              </a:rPr>
              <a:t>；</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侵犯模型的</a:t>
            </a:r>
            <a:r>
              <a:rPr lang="zh-CN" altLang="en-US" sz="2800" b="1" dirty="0">
                <a:solidFill>
                  <a:srgbClr val="C00000"/>
                </a:solidFill>
                <a:latin typeface="微软雅黑" panose="020B0503020204020204" pitchFamily="34" charset="-122"/>
                <a:ea typeface="微软雅黑" panose="020B0503020204020204" pitchFamily="34" charset="-122"/>
              </a:rPr>
              <a:t>隐私信息</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F1DDD22-5957-4DE8-8C38-FED3C6FAF2AE}"/>
              </a:ext>
            </a:extLst>
          </p:cNvPr>
          <p:cNvPicPr>
            <a:picLocks noChangeAspect="1"/>
          </p:cNvPicPr>
          <p:nvPr/>
        </p:nvPicPr>
        <p:blipFill>
          <a:blip r:embed="rId3"/>
          <a:stretch>
            <a:fillRect/>
          </a:stretch>
        </p:blipFill>
        <p:spPr>
          <a:xfrm>
            <a:off x="6576969" y="4305079"/>
            <a:ext cx="5581475" cy="2093053"/>
          </a:xfrm>
          <a:prstGeom prst="rect">
            <a:avLst/>
          </a:prstGeom>
        </p:spPr>
      </p:pic>
    </p:spTree>
    <p:extLst>
      <p:ext uri="{BB962C8B-B14F-4D97-AF65-F5344CB8AC3E}">
        <p14:creationId xmlns:p14="http://schemas.microsoft.com/office/powerpoint/2010/main" val="188477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数据隐私风险</a:t>
            </a:r>
          </a:p>
        </p:txBody>
      </p:sp>
      <p:sp>
        <p:nvSpPr>
          <p:cNvPr id="3" name="文本框 2">
            <a:extLst>
              <a:ext uri="{FF2B5EF4-FFF2-40B4-BE49-F238E27FC236}">
                <a16:creationId xmlns:a16="http://schemas.microsoft.com/office/drawing/2014/main" id="{88CD4D3B-D036-466A-A4F7-69497E30B069}"/>
              </a:ext>
            </a:extLst>
          </p:cNvPr>
          <p:cNvSpPr txBox="1"/>
          <p:nvPr/>
        </p:nvSpPr>
        <p:spPr>
          <a:xfrm>
            <a:off x="58723" y="1273507"/>
            <a:ext cx="11971090" cy="4632871"/>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数据隐私攻击</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攻击者采用试探性攻击</a:t>
            </a:r>
            <a:r>
              <a:rPr lang="zh-CN" altLang="en-US" sz="2800" b="1" dirty="0">
                <a:solidFill>
                  <a:srgbClr val="C00000"/>
                </a:solidFill>
                <a:latin typeface="微软雅黑" panose="020B0503020204020204" pitchFamily="34" charset="-122"/>
                <a:ea typeface="微软雅黑" panose="020B0503020204020204" pitchFamily="34" charset="-122"/>
              </a:rPr>
              <a:t>窃取模型信息</a:t>
            </a:r>
            <a:r>
              <a:rPr lang="zh-CN" altLang="en-US" sz="2800" dirty="0">
                <a:solidFill>
                  <a:srgbClr val="000066"/>
                </a:solidFill>
                <a:latin typeface="微软雅黑" panose="020B0503020204020204" pitchFamily="34" charset="-122"/>
                <a:ea typeface="微软雅黑" panose="020B0503020204020204" pitchFamily="34" charset="-122"/>
              </a:rPr>
              <a:t>或</a:t>
            </a:r>
            <a:r>
              <a:rPr lang="zh-CN" altLang="en-US" sz="2800" b="1" dirty="0">
                <a:solidFill>
                  <a:srgbClr val="C00000"/>
                </a:solidFill>
                <a:latin typeface="微软雅黑" panose="020B0503020204020204" pitchFamily="34" charset="-122"/>
                <a:ea typeface="微软雅黑" panose="020B0503020204020204" pitchFamily="34" charset="-122"/>
              </a:rPr>
              <a:t>恢复模型训练的数据</a:t>
            </a:r>
            <a:r>
              <a:rPr lang="zh-CN" altLang="en-US" sz="2800" b="1"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推断用户数据中的某些隐私信息</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根据攻击者</a:t>
            </a:r>
            <a:r>
              <a:rPr lang="zh-CN" altLang="en-US" sz="2800" b="1" dirty="0">
                <a:solidFill>
                  <a:srgbClr val="C00000"/>
                </a:solidFill>
                <a:latin typeface="微软雅黑" panose="020B0503020204020204" pitchFamily="34" charset="-122"/>
                <a:ea typeface="微软雅黑" panose="020B0503020204020204" pitchFamily="34" charset="-122"/>
              </a:rPr>
              <a:t>窃取目标</a:t>
            </a:r>
            <a:r>
              <a:rPr lang="zh-CN" altLang="en-US" sz="2800" dirty="0">
                <a:solidFill>
                  <a:srgbClr val="000066"/>
                </a:solidFill>
                <a:latin typeface="微软雅黑" panose="020B0503020204020204" pitchFamily="34" charset="-122"/>
                <a:ea typeface="微软雅黑" panose="020B0503020204020204" pitchFamily="34" charset="-122"/>
              </a:rPr>
              <a:t>的不同，试探性攻击可以分为</a:t>
            </a:r>
            <a:r>
              <a:rPr lang="zh-CN" altLang="en-US" sz="2800" b="1" dirty="0">
                <a:solidFill>
                  <a:srgbClr val="C00000"/>
                </a:solidFill>
                <a:latin typeface="微软雅黑" panose="020B0503020204020204" pitchFamily="34" charset="-122"/>
                <a:ea typeface="微软雅黑" panose="020B0503020204020204" pitchFamily="34" charset="-122"/>
              </a:rPr>
              <a:t>训练数据窃取</a:t>
            </a:r>
            <a:r>
              <a:rPr lang="zh-CN" altLang="en-US" sz="2800" dirty="0">
                <a:solidFill>
                  <a:srgbClr val="000066"/>
                </a:solidFill>
                <a:latin typeface="微软雅黑" panose="020B0503020204020204" pitchFamily="34" charset="-122"/>
                <a:ea typeface="微软雅黑" panose="020B0503020204020204" pitchFamily="34" charset="-122"/>
              </a:rPr>
              <a:t>攻击和</a:t>
            </a:r>
            <a:r>
              <a:rPr lang="zh-CN" altLang="en-US" sz="2800" b="1" dirty="0">
                <a:solidFill>
                  <a:srgbClr val="C00000"/>
                </a:solidFill>
                <a:latin typeface="微软雅黑" panose="020B0503020204020204" pitchFamily="34" charset="-122"/>
                <a:ea typeface="微软雅黑" panose="020B0503020204020204" pitchFamily="34" charset="-122"/>
              </a:rPr>
              <a:t>模型萃取</a:t>
            </a:r>
            <a:r>
              <a:rPr lang="zh-CN" altLang="en-US" sz="2800" dirty="0">
                <a:solidFill>
                  <a:srgbClr val="000066"/>
                </a:solidFill>
                <a:latin typeface="微软雅黑" panose="020B0503020204020204" pitchFamily="34" charset="-122"/>
                <a:ea typeface="微软雅黑" panose="020B0503020204020204" pitchFamily="34" charset="-122"/>
              </a:rPr>
              <a:t>攻击</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这两类攻击分别从</a:t>
            </a:r>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模型</a:t>
            </a:r>
            <a:r>
              <a:rPr lang="zh-CN" altLang="en-US" sz="2800" dirty="0">
                <a:solidFill>
                  <a:srgbClr val="000066"/>
                </a:solidFill>
                <a:latin typeface="微软雅黑" panose="020B0503020204020204" pitchFamily="34" charset="-122"/>
                <a:ea typeface="微软雅黑" panose="020B0503020204020204" pitchFamily="34" charset="-122"/>
              </a:rPr>
              <a:t>两个层面破坏了机器学习模型的隐私</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机密性</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938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数据隐私攻击</a:t>
            </a:r>
          </a:p>
        </p:txBody>
      </p:sp>
      <p:sp>
        <p:nvSpPr>
          <p:cNvPr id="3" name="文本框 2">
            <a:extLst>
              <a:ext uri="{FF2B5EF4-FFF2-40B4-BE49-F238E27FC236}">
                <a16:creationId xmlns:a16="http://schemas.microsoft.com/office/drawing/2014/main" id="{88CD4D3B-D036-466A-A4F7-69497E30B069}"/>
              </a:ext>
            </a:extLst>
          </p:cNvPr>
          <p:cNvSpPr txBox="1"/>
          <p:nvPr/>
        </p:nvSpPr>
        <p:spPr>
          <a:xfrm>
            <a:off x="58723" y="1147672"/>
            <a:ext cx="12074554" cy="5371535"/>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数据窃取攻击</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数据窃取攻击通过获取机器学习模型</a:t>
            </a:r>
            <a:r>
              <a:rPr lang="zh-CN" altLang="en-US" sz="2800" b="1" dirty="0">
                <a:solidFill>
                  <a:srgbClr val="C00000"/>
                </a:solidFill>
                <a:latin typeface="微软雅黑" panose="020B0503020204020204" pitchFamily="34" charset="-122"/>
                <a:ea typeface="微软雅黑" panose="020B0503020204020204" pitchFamily="34" charset="-122"/>
              </a:rPr>
              <a:t>训练数据的大致分布</a:t>
            </a:r>
            <a:r>
              <a:rPr lang="zh-CN" altLang="en-US" sz="2800" dirty="0">
                <a:solidFill>
                  <a:srgbClr val="000066"/>
                </a:solidFill>
                <a:latin typeface="微软雅黑" panose="020B0503020204020204" pitchFamily="34" charset="-122"/>
                <a:ea typeface="微软雅黑" panose="020B0503020204020204" pitchFamily="34" charset="-122"/>
              </a:rPr>
              <a:t>或根据模型的预测结果推断</a:t>
            </a:r>
            <a:r>
              <a:rPr lang="zh-CN" altLang="en-US" sz="2800" b="1" dirty="0">
                <a:solidFill>
                  <a:srgbClr val="C00000"/>
                </a:solidFill>
                <a:latin typeface="微软雅黑" panose="020B0503020204020204" pitchFamily="34" charset="-122"/>
                <a:ea typeface="微软雅黑" panose="020B0503020204020204" pitchFamily="34" charset="-122"/>
              </a:rPr>
              <a:t>训练数据中是否包含某个具体的成员数据</a:t>
            </a:r>
            <a:r>
              <a:rPr lang="zh-CN" altLang="en-US" sz="2800" dirty="0">
                <a:solidFill>
                  <a:srgbClr val="000066"/>
                </a:solidFill>
                <a:latin typeface="微软雅黑" panose="020B0503020204020204" pitchFamily="34" charset="-122"/>
                <a:ea typeface="微软雅黑" panose="020B0503020204020204" pitchFamily="34" charset="-122"/>
              </a:rPr>
              <a:t>的方式，窃取训练数据中的隐私信息</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模型萃取攻击</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模型萃取攻击通过在</a:t>
            </a:r>
            <a:r>
              <a:rPr lang="zh-CN" altLang="en-US" sz="2800" b="1" dirty="0">
                <a:solidFill>
                  <a:srgbClr val="C00000"/>
                </a:solidFill>
                <a:latin typeface="微软雅黑" panose="020B0503020204020204" pitchFamily="34" charset="-122"/>
                <a:ea typeface="微软雅黑" panose="020B0503020204020204" pitchFamily="34" charset="-122"/>
              </a:rPr>
              <a:t>黑盒</a:t>
            </a:r>
            <a:r>
              <a:rPr lang="zh-CN" altLang="en-US" sz="2800" dirty="0">
                <a:solidFill>
                  <a:srgbClr val="000066"/>
                </a:solidFill>
                <a:latin typeface="微软雅黑" panose="020B0503020204020204" pitchFamily="34" charset="-122"/>
                <a:ea typeface="微软雅黑" panose="020B0503020204020204" pitchFamily="34" charset="-122"/>
              </a:rPr>
              <a:t>条件下，利用特定手段获取</a:t>
            </a:r>
            <a:r>
              <a:rPr lang="zh-CN" altLang="en-US" sz="2800" b="1" dirty="0">
                <a:solidFill>
                  <a:srgbClr val="C00000"/>
                </a:solidFill>
                <a:latin typeface="微软雅黑" panose="020B0503020204020204" pitchFamily="34" charset="-122"/>
                <a:ea typeface="微软雅黑" panose="020B0503020204020204" pitchFamily="34" charset="-122"/>
              </a:rPr>
              <a:t>目标模型内部构件</a:t>
            </a:r>
            <a:r>
              <a:rPr lang="zh-CN" altLang="en-US" sz="2800" dirty="0">
                <a:solidFill>
                  <a:srgbClr val="000066"/>
                </a:solidFill>
                <a:latin typeface="微软雅黑" panose="020B0503020204020204" pitchFamily="34" charset="-122"/>
                <a:ea typeface="微软雅黑" panose="020B0503020204020204" pitchFamily="34" charset="-122"/>
              </a:rPr>
              <a:t>或者构造一个无限逼近目标模型的</a:t>
            </a:r>
            <a:r>
              <a:rPr lang="zh-CN" altLang="en-US" sz="2800" b="1" dirty="0">
                <a:solidFill>
                  <a:srgbClr val="C00000"/>
                </a:solidFill>
                <a:latin typeface="微软雅黑" panose="020B0503020204020204" pitchFamily="34" charset="-122"/>
                <a:ea typeface="微软雅黑" panose="020B0503020204020204" pitchFamily="34" charset="-122"/>
              </a:rPr>
              <a:t>替代模型</a:t>
            </a:r>
            <a:r>
              <a:rPr lang="zh-CN" altLang="en-US" sz="2800" dirty="0">
                <a:solidFill>
                  <a:srgbClr val="000066"/>
                </a:solidFill>
                <a:latin typeface="微软雅黑" panose="020B0503020204020204" pitchFamily="34" charset="-122"/>
                <a:ea typeface="微软雅黑" panose="020B0503020204020204" pitchFamily="34" charset="-122"/>
              </a:rPr>
              <a:t>的方式，达到窃取模型信息的目的</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93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EB3469-E634-4CAE-9EB5-2A01AF7DC558}"/>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功能属性</a:t>
            </a:r>
          </a:p>
        </p:txBody>
      </p:sp>
      <p:sp>
        <p:nvSpPr>
          <p:cNvPr id="3" name="文本框 2">
            <a:extLst>
              <a:ext uri="{FF2B5EF4-FFF2-40B4-BE49-F238E27FC236}">
                <a16:creationId xmlns:a16="http://schemas.microsoft.com/office/drawing/2014/main" id="{A3B4EFA6-6438-4202-A1A6-876CFC324A48}"/>
              </a:ext>
            </a:extLst>
          </p:cNvPr>
          <p:cNvSpPr txBox="1"/>
          <p:nvPr/>
        </p:nvSpPr>
        <p:spPr>
          <a:xfrm>
            <a:off x="100668" y="1097577"/>
            <a:ext cx="11727809" cy="5217647"/>
          </a:xfrm>
          <a:prstGeom prst="rect">
            <a:avLst/>
          </a:prstGeom>
          <a:noFill/>
        </p:spPr>
        <p:txBody>
          <a:bodyPr wrap="square" rtlCol="0">
            <a:spAutoFit/>
          </a:bodyPr>
          <a:lstStyle/>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正确性</a:t>
            </a: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(Correctness)</a:t>
            </a:r>
            <a:r>
              <a:rPr lang="zh-CN" altLang="en-US" sz="2800" dirty="0">
                <a:solidFill>
                  <a:srgbClr val="000066"/>
                </a:solidFill>
                <a:latin typeface="微软雅黑" panose="020B0503020204020204" pitchFamily="34" charset="-122"/>
                <a:ea typeface="微软雅黑" panose="020B0503020204020204" pitchFamily="34" charset="-122"/>
              </a:rPr>
              <a:t>      </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正确性是系统能够</a:t>
            </a:r>
            <a:r>
              <a:rPr lang="zh-CN" altLang="en-US" sz="2800" b="1" dirty="0">
                <a:solidFill>
                  <a:srgbClr val="C00000"/>
                </a:solidFill>
                <a:latin typeface="微软雅黑" panose="020B0503020204020204" pitchFamily="34" charset="-122"/>
                <a:ea typeface="微软雅黑" panose="020B0503020204020204" pitchFamily="34" charset="-122"/>
              </a:rPr>
              <a:t>正确处理各种输入</a:t>
            </a:r>
            <a:r>
              <a:rPr lang="zh-CN" altLang="en-US" sz="2800" dirty="0">
                <a:solidFill>
                  <a:srgbClr val="000066"/>
                </a:solidFill>
                <a:latin typeface="微软雅黑" panose="020B0503020204020204" pitchFamily="34" charset="-122"/>
                <a:ea typeface="微软雅黑" panose="020B0503020204020204" pitchFamily="34" charset="-122"/>
              </a:rPr>
              <a:t>并产生</a:t>
            </a:r>
            <a:r>
              <a:rPr lang="zh-CN" altLang="en-US" sz="2800" b="1" dirty="0">
                <a:solidFill>
                  <a:srgbClr val="C00000"/>
                </a:solidFill>
                <a:latin typeface="微软雅黑" panose="020B0503020204020204" pitchFamily="34" charset="-122"/>
                <a:ea typeface="微软雅黑" panose="020B0503020204020204" pitchFamily="34" charset="-122"/>
              </a:rPr>
              <a:t>正确输出</a:t>
            </a:r>
            <a:r>
              <a:rPr lang="zh-CN" altLang="en-US" sz="2800" dirty="0">
                <a:solidFill>
                  <a:srgbClr val="000066"/>
                </a:solidFill>
                <a:latin typeface="微软雅黑" panose="020B0503020204020204" pitchFamily="34" charset="-122"/>
                <a:ea typeface="微软雅黑" panose="020B0503020204020204" pitchFamily="34" charset="-122"/>
              </a:rPr>
              <a:t>的能力</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概率</a:t>
            </a:r>
            <a:r>
              <a:rPr lang="en-US" altLang="zh-CN" sz="2800" dirty="0">
                <a:solidFill>
                  <a:srgbClr val="000066"/>
                </a:solidFill>
                <a:latin typeface="微软雅黑" panose="020B0503020204020204" pitchFamily="34" charset="-122"/>
                <a:ea typeface="微软雅黑" panose="020B0503020204020204" pitchFamily="34" charset="-122"/>
              </a:rPr>
              <a:t>)</a:t>
            </a:r>
          </a:p>
          <a:p>
            <a:pPr marL="914400" lvl="1" indent="-457200">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模型</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统计方法</a:t>
            </a:r>
            <a:endParaRPr lang="en-US" altLang="zh-CN" sz="3200" dirty="0">
              <a:solidFill>
                <a:srgbClr val="000066"/>
              </a:solidFill>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过拟合程度</a:t>
            </a: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(Overfitting)</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过拟合程度是衡量模型算法由于</a:t>
            </a:r>
            <a:r>
              <a:rPr lang="zh-CN" altLang="en-US" sz="2800" b="1" dirty="0">
                <a:solidFill>
                  <a:srgbClr val="C00000"/>
                </a:solidFill>
                <a:latin typeface="微软雅黑" panose="020B0503020204020204" pitchFamily="34" charset="-122"/>
                <a:ea typeface="微软雅黑" panose="020B0503020204020204" pitchFamily="34" charset="-122"/>
              </a:rPr>
              <a:t>过度的拟合当前可用数据</a:t>
            </a:r>
            <a:r>
              <a:rPr lang="zh-CN" altLang="en-US" sz="2800" dirty="0">
                <a:solidFill>
                  <a:srgbClr val="000066"/>
                </a:solidFill>
                <a:latin typeface="微软雅黑" panose="020B0503020204020204" pitchFamily="34" charset="-122"/>
                <a:ea typeface="微软雅黑" panose="020B0503020204020204" pitchFamily="34" charset="-122"/>
              </a:rPr>
              <a:t>而导致无法很好地拟合未来数据或者可靠地预测未来结果的程度指标</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产生过拟合的</a:t>
            </a:r>
            <a:r>
              <a:rPr lang="zh-CN" altLang="en-US" sz="2800" b="1" dirty="0">
                <a:solidFill>
                  <a:srgbClr val="C00000"/>
                </a:solidFill>
                <a:latin typeface="微软雅黑" panose="020B0503020204020204" pitchFamily="34" charset="-122"/>
                <a:ea typeface="微软雅黑" panose="020B0503020204020204" pitchFamily="34" charset="-122"/>
              </a:rPr>
              <a:t>原因</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复杂的模型、稀疏的样本</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以及模型过拟合</a:t>
            </a:r>
            <a:r>
              <a:rPr lang="zh-CN" altLang="en-US" sz="2800" b="1" dirty="0">
                <a:solidFill>
                  <a:srgbClr val="C00000"/>
                </a:solidFill>
                <a:latin typeface="微软雅黑" panose="020B0503020204020204" pitchFamily="34" charset="-122"/>
                <a:ea typeface="微软雅黑" panose="020B0503020204020204" pitchFamily="34" charset="-122"/>
              </a:rPr>
              <a:t>验证</a:t>
            </a:r>
          </a:p>
        </p:txBody>
      </p:sp>
    </p:spTree>
    <p:extLst>
      <p:ext uri="{BB962C8B-B14F-4D97-AF65-F5344CB8AC3E}">
        <p14:creationId xmlns:p14="http://schemas.microsoft.com/office/powerpoint/2010/main" val="3029552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数据隐私保护</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3" y="1382564"/>
            <a:ext cx="12074554" cy="4632871"/>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基于差分隐私的数据隐私保护</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差分隐私：针对隐私保护数据分析问题，将隐私定义为</a:t>
            </a:r>
            <a:r>
              <a:rPr lang="zh-CN" altLang="en-US" sz="2800" b="1" dirty="0">
                <a:solidFill>
                  <a:srgbClr val="C00000"/>
                </a:solidFill>
                <a:latin typeface="微软雅黑" panose="020B0503020204020204" pitchFamily="34" charset="-122"/>
                <a:ea typeface="微软雅黑" panose="020B0503020204020204" pitchFamily="34" charset="-122"/>
              </a:rPr>
              <a:t>添加或移除输入数据中的任何一条记录</a:t>
            </a:r>
            <a:r>
              <a:rPr lang="zh-CN" altLang="en-US" sz="2800" dirty="0">
                <a:solidFill>
                  <a:srgbClr val="000066"/>
                </a:solidFill>
                <a:latin typeface="微软雅黑" panose="020B0503020204020204" pitchFamily="34" charset="-122"/>
                <a:ea typeface="微软雅黑" panose="020B0503020204020204" pitchFamily="34" charset="-122"/>
              </a:rPr>
              <a:t>不会显著影响算法输出结果的一种属性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隐私保护机器学习要求学习者可以学习到隐私数据集中的</a:t>
            </a:r>
            <a:r>
              <a:rPr lang="zh-CN" altLang="en-US" sz="2800" b="1" dirty="0">
                <a:solidFill>
                  <a:srgbClr val="C00000"/>
                </a:solidFill>
                <a:latin typeface="微软雅黑" panose="020B0503020204020204" pitchFamily="34" charset="-122"/>
                <a:ea typeface="微软雅黑" panose="020B0503020204020204" pitchFamily="34" charset="-122"/>
              </a:rPr>
              <a:t>数据分布信息</a:t>
            </a:r>
            <a:r>
              <a:rPr lang="zh-CN" altLang="en-US" sz="2800" dirty="0">
                <a:solidFill>
                  <a:srgbClr val="000066"/>
                </a:solidFill>
                <a:latin typeface="微软雅黑" panose="020B0503020204020204" pitchFamily="34" charset="-122"/>
                <a:ea typeface="微软雅黑" panose="020B0503020204020204" pitchFamily="34" charset="-122"/>
              </a:rPr>
              <a:t>，但同时</a:t>
            </a:r>
            <a:r>
              <a:rPr lang="zh-CN" altLang="en-US" sz="2800" b="1" dirty="0">
                <a:solidFill>
                  <a:srgbClr val="C00000"/>
                </a:solidFill>
                <a:latin typeface="微软雅黑" panose="020B0503020204020204" pitchFamily="34" charset="-122"/>
                <a:ea typeface="微软雅黑" panose="020B0503020204020204" pitchFamily="34" charset="-122"/>
              </a:rPr>
              <a:t>不能过多地泄露数据集中任何一个个体的信息</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为了提供差分隐私，必须</a:t>
            </a:r>
            <a:r>
              <a:rPr lang="zh-CN" altLang="en-US" sz="2800" b="1" dirty="0">
                <a:solidFill>
                  <a:srgbClr val="C00000"/>
                </a:solidFill>
                <a:latin typeface="微软雅黑" panose="020B0503020204020204" pitchFamily="34" charset="-122"/>
                <a:ea typeface="微软雅黑" panose="020B0503020204020204" pitchFamily="34" charset="-122"/>
              </a:rPr>
              <a:t>随机化</a:t>
            </a:r>
            <a:r>
              <a:rPr lang="zh-CN" altLang="en-US" sz="2800" dirty="0">
                <a:solidFill>
                  <a:srgbClr val="000066"/>
                </a:solidFill>
                <a:latin typeface="微软雅黑" panose="020B0503020204020204" pitchFamily="34" charset="-122"/>
                <a:ea typeface="微软雅黑" panose="020B0503020204020204" pitchFamily="34" charset="-122"/>
              </a:rPr>
              <a:t>机器学习系统的部分流程，包括训练阶段的差分隐私、预测阶段的差分隐私和防御成员推断攻击</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3249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数据隐私保护</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3" y="1105728"/>
            <a:ext cx="12074554" cy="5279202"/>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基于密码学的数据隐私保护</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在机器学习领域，同态加密、安全多方计算等</a:t>
            </a:r>
            <a:r>
              <a:rPr lang="zh-CN" altLang="en-US" sz="2800" b="1" dirty="0">
                <a:solidFill>
                  <a:srgbClr val="C00000"/>
                </a:solidFill>
                <a:latin typeface="微软雅黑" panose="020B0503020204020204" pitchFamily="34" charset="-122"/>
                <a:ea typeface="微软雅黑" panose="020B0503020204020204" pitchFamily="34" charset="-122"/>
              </a:rPr>
              <a:t>密码学技术</a:t>
            </a:r>
            <a:r>
              <a:rPr lang="zh-CN" altLang="en-US" sz="2800" dirty="0">
                <a:solidFill>
                  <a:srgbClr val="000066"/>
                </a:solidFill>
                <a:latin typeface="微软雅黑" panose="020B0503020204020204" pitchFamily="34" charset="-122"/>
                <a:ea typeface="微软雅黑" panose="020B0503020204020204" pitchFamily="34" charset="-122"/>
              </a:rPr>
              <a:t>被广泛应用于保护机器学习模型的安全和隐私</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同态加密技术</a:t>
            </a:r>
            <a:r>
              <a:rPr lang="zh-CN" altLang="en-US" sz="2800" dirty="0">
                <a:solidFill>
                  <a:srgbClr val="000066"/>
                </a:solidFill>
                <a:latin typeface="微软雅黑" panose="020B0503020204020204" pitchFamily="34" charset="-122"/>
                <a:ea typeface="微软雅黑" panose="020B0503020204020204" pitchFamily="34" charset="-122"/>
              </a:rPr>
              <a:t>引入神经网络，神经网络在不解密数据的情况下直接处理加密数据。同态加密技术给机器学习模型的体系结构设计引入额外约束，方法受限于同态加密的性能开销以及所支持的有限算术运算集</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将</a:t>
            </a:r>
            <a:r>
              <a:rPr lang="zh-CN" altLang="en-US" sz="2800" b="1" dirty="0">
                <a:solidFill>
                  <a:srgbClr val="C00000"/>
                </a:solidFill>
                <a:latin typeface="微软雅黑" panose="020B0503020204020204" pitchFamily="34" charset="-122"/>
                <a:ea typeface="微软雅黑" panose="020B0503020204020204" pitchFamily="34" charset="-122"/>
              </a:rPr>
              <a:t>安全多方计算</a:t>
            </a:r>
            <a:r>
              <a:rPr lang="zh-CN" altLang="en-US" sz="2800" dirty="0">
                <a:solidFill>
                  <a:srgbClr val="000066"/>
                </a:solidFill>
                <a:latin typeface="微软雅黑" panose="020B0503020204020204" pitchFamily="34" charset="-122"/>
                <a:ea typeface="微软雅黑" panose="020B0503020204020204" pitchFamily="34" charset="-122"/>
              </a:rPr>
              <a:t>应用于协同式机器学习框架，以保证参与各方训练数据的隐私。</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15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3" y="1256730"/>
            <a:ext cx="12074554" cy="5279202"/>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不公平性来源</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倾斜的样本</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样本发生</a:t>
            </a:r>
            <a:r>
              <a:rPr lang="zh-CN" altLang="en-US" sz="2800" b="1" dirty="0">
                <a:solidFill>
                  <a:srgbClr val="C00000"/>
                </a:solidFill>
                <a:latin typeface="微软雅黑" panose="020B0503020204020204" pitchFamily="34" charset="-122"/>
                <a:ea typeface="微软雅黑" panose="020B0503020204020204" pitchFamily="34" charset="-122"/>
              </a:rPr>
              <a:t>指向性的初始偏差</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这种偏差可能会随着时间的流逝而加剧。</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被污染的标签</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数据标签由于</a:t>
            </a:r>
            <a:r>
              <a:rPr lang="zh-CN" altLang="en-US" sz="2800" b="1" dirty="0">
                <a:solidFill>
                  <a:srgbClr val="C00000"/>
                </a:solidFill>
                <a:latin typeface="微软雅黑" panose="020B0503020204020204" pitchFamily="34" charset="-122"/>
                <a:ea typeface="微软雅黑" panose="020B0503020204020204" pitchFamily="34" charset="-122"/>
              </a:rPr>
              <a:t>人为打标签的偏向性</a:t>
            </a:r>
            <a:r>
              <a:rPr lang="zh-CN" altLang="en-US" sz="2800" dirty="0">
                <a:solidFill>
                  <a:srgbClr val="000066"/>
                </a:solidFill>
                <a:latin typeface="微软雅黑" panose="020B0503020204020204" pitchFamily="34" charset="-122"/>
                <a:ea typeface="微软雅黑" panose="020B0503020204020204" pitchFamily="34" charset="-122"/>
              </a:rPr>
              <a:t>而产生偏差</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有限的特征</a:t>
            </a:r>
            <a:endParaRPr lang="en-US" altLang="zh-CN" sz="28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rgbClr val="000066"/>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缺乏充足的信息</a:t>
            </a:r>
            <a:r>
              <a:rPr lang="zh-CN" altLang="en-US" sz="2800" dirty="0">
                <a:solidFill>
                  <a:srgbClr val="000066"/>
                </a:solidFill>
                <a:latin typeface="微软雅黑" panose="020B0503020204020204" pitchFamily="34" charset="-122"/>
                <a:ea typeface="微软雅黑" panose="020B0503020204020204" pitchFamily="34" charset="-122"/>
              </a:rPr>
              <a:t>或</a:t>
            </a:r>
            <a:r>
              <a:rPr lang="zh-CN" altLang="en-US" sz="2800" b="1" dirty="0">
                <a:solidFill>
                  <a:srgbClr val="C00000"/>
                </a:solidFill>
                <a:latin typeface="微软雅黑" panose="020B0503020204020204" pitchFamily="34" charset="-122"/>
                <a:ea typeface="微软雅黑" panose="020B0503020204020204" pitchFamily="34" charset="-122"/>
              </a:rPr>
              <a:t>无法可靠地收集特征</a:t>
            </a:r>
            <a:r>
              <a:rPr lang="zh-CN" altLang="en-US" sz="2800" dirty="0">
                <a:solidFill>
                  <a:srgbClr val="000066"/>
                </a:solidFill>
                <a:latin typeface="微软雅黑" panose="020B0503020204020204" pitchFamily="34" charset="-122"/>
                <a:ea typeface="微软雅黑" panose="020B0503020204020204" pitchFamily="34" charset="-122"/>
              </a:rPr>
              <a:t>，在建立特征与标签之间的联系时误导了模型</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7918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3" y="996671"/>
            <a:ext cx="12074554" cy="3340210"/>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不公平性来源</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样本规模的差异</a:t>
            </a:r>
            <a:endParaRPr lang="en-US" altLang="zh-CN" sz="28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如果少数群体和多数群体的</a:t>
            </a:r>
            <a:r>
              <a:rPr lang="zh-CN" altLang="en-US" sz="2800" b="1" dirty="0">
                <a:solidFill>
                  <a:srgbClr val="C00000"/>
                </a:solidFill>
                <a:latin typeface="微软雅黑" panose="020B0503020204020204" pitchFamily="34" charset="-122"/>
                <a:ea typeface="微软雅黑" panose="020B0503020204020204" pitchFamily="34" charset="-122"/>
              </a:rPr>
              <a:t>数据高度不平衡</a:t>
            </a:r>
            <a:r>
              <a:rPr lang="zh-CN" altLang="en-US" sz="2800" dirty="0">
                <a:solidFill>
                  <a:srgbClr val="000066"/>
                </a:solidFill>
                <a:latin typeface="微软雅黑" panose="020B0503020204020204" pitchFamily="34" charset="-122"/>
                <a:ea typeface="微软雅黑" panose="020B0503020204020204" pitchFamily="34" charset="-122"/>
              </a:rPr>
              <a:t>，则很难很好地模拟少数群体</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代理</a:t>
            </a:r>
            <a:endParaRPr lang="en-US" altLang="zh-CN" sz="28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某些特征是</a:t>
            </a:r>
            <a:r>
              <a:rPr lang="zh-CN" altLang="en-US" sz="2800" b="1" dirty="0">
                <a:solidFill>
                  <a:srgbClr val="C00000"/>
                </a:solidFill>
                <a:latin typeface="微软雅黑" panose="020B0503020204020204" pitchFamily="34" charset="-122"/>
                <a:ea typeface="微软雅黑" panose="020B0503020204020204" pitchFamily="34" charset="-122"/>
              </a:rPr>
              <a:t>敏感属性的代理</a:t>
            </a:r>
            <a:r>
              <a:rPr lang="zh-CN" altLang="en-US" sz="2800" dirty="0">
                <a:solidFill>
                  <a:srgbClr val="000066"/>
                </a:solidFill>
                <a:latin typeface="微软雅黑" panose="020B0503020204020204" pitchFamily="34" charset="-122"/>
                <a:ea typeface="微软雅黑" panose="020B0503020204020204" pitchFamily="34" charset="-122"/>
              </a:rPr>
              <a:t>，排除敏感属性可能导致模型出现偏差</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FE6CBE8-0825-4E98-9BB9-8DEDDC8FBB09}"/>
              </a:ext>
            </a:extLst>
          </p:cNvPr>
          <p:cNvPicPr>
            <a:picLocks noChangeAspect="1"/>
          </p:cNvPicPr>
          <p:nvPr/>
        </p:nvPicPr>
        <p:blipFill>
          <a:blip r:embed="rId3"/>
          <a:stretch>
            <a:fillRect/>
          </a:stretch>
        </p:blipFill>
        <p:spPr>
          <a:xfrm>
            <a:off x="1996580" y="3293731"/>
            <a:ext cx="8915618" cy="3279043"/>
          </a:xfrm>
          <a:prstGeom prst="rect">
            <a:avLst/>
          </a:prstGeom>
        </p:spPr>
      </p:pic>
    </p:spTree>
    <p:extLst>
      <p:ext uri="{BB962C8B-B14F-4D97-AF65-F5344CB8AC3E}">
        <p14:creationId xmlns:p14="http://schemas.microsoft.com/office/powerpoint/2010/main" val="40776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4" y="996671"/>
            <a:ext cx="6461718" cy="552542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训练过程公平性保障</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在对数据进行</a:t>
            </a:r>
            <a:r>
              <a:rPr lang="zh-CN" altLang="en-US" sz="2800" b="1" dirty="0">
                <a:solidFill>
                  <a:srgbClr val="C00000"/>
                </a:solidFill>
                <a:latin typeface="微软雅黑" panose="020B0503020204020204" pitchFamily="34" charset="-122"/>
                <a:ea typeface="微软雅黑" panose="020B0503020204020204" pitchFamily="34" charset="-122"/>
              </a:rPr>
              <a:t>预处理</a:t>
            </a:r>
            <a:r>
              <a:rPr lang="zh-CN" altLang="en-US" sz="2800" dirty="0">
                <a:solidFill>
                  <a:srgbClr val="000066"/>
                </a:solidFill>
                <a:latin typeface="微软雅黑" panose="020B0503020204020204" pitchFamily="34" charset="-122"/>
                <a:ea typeface="微软雅黑" panose="020B0503020204020204" pitchFamily="34" charset="-122"/>
              </a:rPr>
              <a:t>时，清理数据集以减少特征集和敏感属性之间的相关性</a:t>
            </a:r>
            <a:r>
              <a:rPr lang="en-US" altLang="zh-CN" sz="2800" dirty="0">
                <a:solidFill>
                  <a:srgbClr val="000066"/>
                </a:solidFill>
                <a:latin typeface="微软雅黑" panose="020B0503020204020204" pitchFamily="34" charset="-122"/>
                <a:ea typeface="微软雅黑" panose="020B0503020204020204" pitchFamily="34" charset="-122"/>
              </a:rPr>
              <a:t>;</a:t>
            </a: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在模型的</a:t>
            </a:r>
            <a:r>
              <a:rPr lang="zh-CN" altLang="en-US" sz="2800" b="1" dirty="0">
                <a:solidFill>
                  <a:srgbClr val="C00000"/>
                </a:solidFill>
                <a:latin typeface="微软雅黑" panose="020B0503020204020204" pitchFamily="34" charset="-122"/>
                <a:ea typeface="微软雅黑" panose="020B0503020204020204" pitchFamily="34" charset="-122"/>
              </a:rPr>
              <a:t>训练过程</a:t>
            </a:r>
            <a:r>
              <a:rPr lang="zh-CN" altLang="en-US" sz="2800" dirty="0">
                <a:solidFill>
                  <a:srgbClr val="000066"/>
                </a:solidFill>
                <a:latin typeface="微软雅黑" panose="020B0503020204020204" pitchFamily="34" charset="-122"/>
                <a:ea typeface="微软雅黑" panose="020B0503020204020204" pitchFamily="34" charset="-122"/>
              </a:rPr>
              <a:t>中，可以给模型增加约束</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例如奇偶校验约束</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在对系统进行</a:t>
            </a:r>
            <a:r>
              <a:rPr lang="zh-CN" altLang="en-US" sz="2800" b="1" dirty="0">
                <a:solidFill>
                  <a:srgbClr val="C00000"/>
                </a:solidFill>
                <a:latin typeface="微软雅黑" panose="020B0503020204020204" pitchFamily="34" charset="-122"/>
                <a:ea typeface="微软雅黑" panose="020B0503020204020204" pitchFamily="34" charset="-122"/>
              </a:rPr>
              <a:t>后期处理</a:t>
            </a:r>
            <a:r>
              <a:rPr lang="zh-CN" altLang="en-US" sz="2800" dirty="0">
                <a:solidFill>
                  <a:srgbClr val="000066"/>
                </a:solidFill>
                <a:latin typeface="微软雅黑" panose="020B0503020204020204" pitchFamily="34" charset="-122"/>
                <a:ea typeface="微软雅黑" panose="020B0503020204020204" pitchFamily="34" charset="-122"/>
              </a:rPr>
              <a:t>时，调整训练的模型使其与敏感属性不相关</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2039D62-0420-48D9-BE40-EFD4C28D71E8}"/>
              </a:ext>
            </a:extLst>
          </p:cNvPr>
          <p:cNvPicPr>
            <a:picLocks noChangeAspect="1"/>
          </p:cNvPicPr>
          <p:nvPr/>
        </p:nvPicPr>
        <p:blipFill>
          <a:blip r:embed="rId3"/>
          <a:stretch>
            <a:fillRect/>
          </a:stretch>
        </p:blipFill>
        <p:spPr>
          <a:xfrm>
            <a:off x="6663981" y="2088237"/>
            <a:ext cx="5452203" cy="3791269"/>
          </a:xfrm>
          <a:prstGeom prst="rect">
            <a:avLst/>
          </a:prstGeom>
        </p:spPr>
      </p:pic>
    </p:spTree>
    <p:extLst>
      <p:ext uri="{BB962C8B-B14F-4D97-AF65-F5344CB8AC3E}">
        <p14:creationId xmlns:p14="http://schemas.microsoft.com/office/powerpoint/2010/main" val="1260809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58723" y="996671"/>
            <a:ext cx="11652307" cy="2047548"/>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公平系统设计</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公平系统需将实际的</a:t>
            </a:r>
            <a:r>
              <a:rPr lang="zh-CN" altLang="en-US" sz="2800" b="1" dirty="0">
                <a:solidFill>
                  <a:srgbClr val="C00000"/>
                </a:solidFill>
                <a:latin typeface="微软雅黑" panose="020B0503020204020204" pitchFamily="34" charset="-122"/>
                <a:ea typeface="微软雅黑" panose="020B0503020204020204" pitchFamily="34" charset="-122"/>
              </a:rPr>
              <a:t>使用环境</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使用人群</a:t>
            </a:r>
            <a:r>
              <a:rPr lang="zh-CN" altLang="en-US" sz="2800" dirty="0">
                <a:solidFill>
                  <a:srgbClr val="000066"/>
                </a:solidFill>
                <a:latin typeface="微软雅黑" panose="020B0503020204020204" pitchFamily="34" charset="-122"/>
                <a:ea typeface="微软雅黑" panose="020B0503020204020204" pitchFamily="34" charset="-122"/>
              </a:rPr>
              <a:t>信息考虑到系统的设计要求中，使各种环境中的各种使用者不会产生受歧视的心理。</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6" name="内容占位符 3">
            <a:extLst>
              <a:ext uri="{FF2B5EF4-FFF2-40B4-BE49-F238E27FC236}">
                <a16:creationId xmlns:a16="http://schemas.microsoft.com/office/drawing/2014/main" id="{42F2D9C7-5BA9-4A0F-A944-BECEBEBF5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526" y="3179170"/>
            <a:ext cx="6312947" cy="3631388"/>
          </a:xfrm>
          <a:prstGeom prst="rect">
            <a:avLst/>
          </a:prstGeom>
        </p:spPr>
      </p:pic>
    </p:spTree>
    <p:extLst>
      <p:ext uri="{BB962C8B-B14F-4D97-AF65-F5344CB8AC3E}">
        <p14:creationId xmlns:p14="http://schemas.microsoft.com/office/powerpoint/2010/main" val="1859644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201336" y="635912"/>
            <a:ext cx="11652307" cy="6171754"/>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公平系统设计要求</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识别所有的环境实体</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考虑所有的</a:t>
            </a:r>
            <a:r>
              <a:rPr lang="zh-CN" altLang="en-US" sz="2800" b="1" dirty="0">
                <a:solidFill>
                  <a:srgbClr val="C00000"/>
                </a:solidFill>
                <a:latin typeface="微软雅黑" panose="020B0503020204020204" pitchFamily="34" charset="-122"/>
                <a:ea typeface="微软雅黑" panose="020B0503020204020204" pitchFamily="34" charset="-122"/>
              </a:rPr>
              <a:t>利益相关者</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包括背景和特征</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保证系统对于环境的状态需求</a:t>
            </a:r>
            <a:r>
              <a:rPr lang="en-US" altLang="zh-CN" sz="2800" dirty="0">
                <a:solidFill>
                  <a:srgbClr val="000066"/>
                </a:solidFill>
                <a:latin typeface="微软雅黑" panose="020B0503020204020204" pitchFamily="34" charset="-122"/>
                <a:ea typeface="微软雅黑" panose="020B0503020204020204" pitchFamily="34" charset="-122"/>
              </a:rPr>
              <a:t>REQ</a:t>
            </a: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系统应具备什么</a:t>
            </a:r>
            <a:r>
              <a:rPr lang="zh-CN" altLang="en-US" sz="2800" b="1" dirty="0">
                <a:solidFill>
                  <a:srgbClr val="C00000"/>
                </a:solidFill>
                <a:latin typeface="微软雅黑" panose="020B0503020204020204" pitchFamily="34" charset="-122"/>
                <a:ea typeface="微软雅黑" panose="020B0503020204020204" pitchFamily="34" charset="-122"/>
              </a:rPr>
              <a:t>功能</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质量</a:t>
            </a:r>
            <a:r>
              <a:rPr lang="zh-CN" altLang="en-US" sz="2800" dirty="0">
                <a:solidFill>
                  <a:srgbClr val="000066"/>
                </a:solidFill>
                <a:latin typeface="微软雅黑" panose="020B0503020204020204" pitchFamily="34" charset="-122"/>
                <a:ea typeface="微软雅黑" panose="020B0503020204020204" pitchFamily="34" charset="-122"/>
              </a:rPr>
              <a:t>属性？系统可能产生什么样的</a:t>
            </a:r>
            <a:r>
              <a:rPr lang="zh-CN" altLang="en-US" sz="2800" b="1" dirty="0">
                <a:solidFill>
                  <a:srgbClr val="C00000"/>
                </a:solidFill>
                <a:latin typeface="微软雅黑" panose="020B0503020204020204" pitchFamily="34" charset="-122"/>
                <a:ea typeface="微软雅黑" panose="020B0503020204020204" pitchFamily="34" charset="-122"/>
              </a:rPr>
              <a:t>危害</a:t>
            </a:r>
            <a:r>
              <a:rPr lang="zh-CN" altLang="en-US" sz="2800" dirty="0">
                <a:solidFill>
                  <a:srgbClr val="000066"/>
                </a:solidFill>
                <a:latin typeface="微软雅黑" panose="020B0503020204020204" pitchFamily="34" charset="-122"/>
                <a:ea typeface="微软雅黑" panose="020B0503020204020204" pitchFamily="34" charset="-122"/>
              </a:rPr>
              <a:t>？是否符合当地</a:t>
            </a:r>
            <a:r>
              <a:rPr lang="zh-CN" altLang="en-US" sz="2800" b="1" dirty="0">
                <a:solidFill>
                  <a:srgbClr val="C00000"/>
                </a:solidFill>
                <a:latin typeface="微软雅黑" panose="020B0503020204020204" pitchFamily="34" charset="-122"/>
                <a:ea typeface="微软雅黑" panose="020B0503020204020204" pitchFamily="34" charset="-122"/>
              </a:rPr>
              <a:t>法律及政策的规定</a:t>
            </a:r>
            <a:r>
              <a:rPr lang="en-US" altLang="zh-CN" sz="2800" dirty="0">
                <a:solidFill>
                  <a:srgbClr val="000066"/>
                </a:solidFill>
                <a:latin typeface="微软雅黑" panose="020B0503020204020204" pitchFamily="34" charset="-122"/>
                <a:ea typeface="微软雅黑" panose="020B0503020204020204" pitchFamily="34" charset="-122"/>
              </a:rPr>
              <a:t>?</a:t>
            </a: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识别环境和系统之间的接口</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什么样的</a:t>
            </a:r>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dirty="0">
                <a:solidFill>
                  <a:srgbClr val="000066"/>
                </a:solidFill>
                <a:latin typeface="微软雅黑" panose="020B0503020204020204" pitchFamily="34" charset="-122"/>
                <a:ea typeface="微软雅黑" panose="020B0503020204020204" pitchFamily="34" charset="-122"/>
              </a:rPr>
              <a:t>将被人工智能软件系统感知</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人工智能软件系统将执行什么类型的</a:t>
            </a:r>
            <a:r>
              <a:rPr lang="zh-CN" altLang="en-US" sz="2800" b="1" dirty="0">
                <a:solidFill>
                  <a:srgbClr val="C00000"/>
                </a:solidFill>
                <a:latin typeface="微软雅黑" panose="020B0503020204020204" pitchFamily="34" charset="-122"/>
                <a:ea typeface="微软雅黑" panose="020B0503020204020204" pitchFamily="34" charset="-122"/>
              </a:rPr>
              <a:t>动作</a:t>
            </a:r>
            <a:r>
              <a:rPr lang="en-US" altLang="zh-CN" sz="2800" dirty="0">
                <a:solidFill>
                  <a:srgbClr val="00006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7406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公平性保障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269846" y="954694"/>
            <a:ext cx="11652307" cy="552542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公平系统设计要求</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确定环境假设</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利益相关者如何</a:t>
            </a:r>
            <a:r>
              <a:rPr lang="zh-CN" altLang="en-US" sz="2800" b="1" dirty="0">
                <a:solidFill>
                  <a:srgbClr val="C00000"/>
                </a:solidFill>
                <a:latin typeface="微软雅黑" panose="020B0503020204020204" pitchFamily="34" charset="-122"/>
                <a:ea typeface="微软雅黑" panose="020B0503020204020204" pitchFamily="34" charset="-122"/>
              </a:rPr>
              <a:t>与系统互动</a:t>
            </a:r>
            <a:r>
              <a:rPr lang="zh-CN" altLang="en-US" sz="2800" dirty="0">
                <a:solidFill>
                  <a:srgbClr val="000066"/>
                </a:solidFill>
                <a:latin typeface="微软雅黑" panose="020B0503020204020204" pitchFamily="34" charset="-122"/>
                <a:ea typeface="微软雅黑" panose="020B0503020204020204" pitchFamily="34" charset="-122"/>
              </a:rPr>
              <a:t>？互动的对抗性、滥用性以及不公平的互动行为导致怎样</a:t>
            </a:r>
            <a:r>
              <a:rPr lang="zh-CN" altLang="en-US" sz="2800" b="1" dirty="0">
                <a:solidFill>
                  <a:srgbClr val="C00000"/>
                </a:solidFill>
                <a:latin typeface="微软雅黑" panose="020B0503020204020204" pitchFamily="34" charset="-122"/>
                <a:ea typeface="微软雅黑" panose="020B0503020204020204" pitchFamily="34" charset="-122"/>
              </a:rPr>
              <a:t>后果</a:t>
            </a:r>
            <a:r>
              <a:rPr lang="zh-CN" altLang="en-US" sz="2800" dirty="0">
                <a:solidFill>
                  <a:srgbClr val="000066"/>
                </a:solidFill>
                <a:latin typeface="微软雅黑" panose="020B0503020204020204" pitchFamily="34" charset="-122"/>
                <a:ea typeface="微软雅黑" panose="020B0503020204020204" pitchFamily="34" charset="-122"/>
              </a:rPr>
              <a:t>？</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制定满足</a:t>
            </a:r>
            <a:r>
              <a:rPr lang="en-US" altLang="zh-CN" sz="2800" dirty="0">
                <a:solidFill>
                  <a:srgbClr val="000066"/>
                </a:solidFill>
                <a:latin typeface="微软雅黑" panose="020B0503020204020204" pitchFamily="34" charset="-122"/>
                <a:ea typeface="微软雅黑" panose="020B0503020204020204" pitchFamily="34" charset="-122"/>
              </a:rPr>
              <a:t>REQ </a:t>
            </a:r>
            <a:r>
              <a:rPr lang="zh-CN" altLang="en-US" sz="2800" dirty="0">
                <a:solidFill>
                  <a:srgbClr val="000066"/>
                </a:solidFill>
                <a:latin typeface="微软雅黑" panose="020B0503020204020204" pitchFamily="34" charset="-122"/>
                <a:ea typeface="微软雅黑" panose="020B0503020204020204" pitchFamily="34" charset="-122"/>
              </a:rPr>
              <a:t>的软件规范</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主要包含人工智能软件系统应该努力实现</a:t>
            </a:r>
            <a:r>
              <a:rPr lang="zh-CN" altLang="en-US" sz="2800" b="1" dirty="0">
                <a:solidFill>
                  <a:srgbClr val="C00000"/>
                </a:solidFill>
                <a:latin typeface="微软雅黑" panose="020B0503020204020204" pitchFamily="34" charset="-122"/>
                <a:ea typeface="微软雅黑" panose="020B0503020204020204" pitchFamily="34" charset="-122"/>
              </a:rPr>
              <a:t>哪种类型的公平性</a:t>
            </a:r>
            <a:r>
              <a:rPr lang="en-US" altLang="zh-CN" sz="2800" dirty="0">
                <a:solidFill>
                  <a:srgbClr val="000066"/>
                </a:solidFill>
                <a:latin typeface="微软雅黑" panose="020B0503020204020204" pitchFamily="34" charset="-122"/>
                <a:ea typeface="微软雅黑" panose="020B0503020204020204" pitchFamily="34" charset="-122"/>
              </a:rPr>
              <a:t>?</a:t>
            </a:r>
          </a:p>
          <a:p>
            <a:pPr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测试环境规格是否符合要求</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持续监控</a:t>
            </a:r>
            <a:r>
              <a:rPr lang="zh-CN" altLang="en-US" sz="2800" dirty="0">
                <a:solidFill>
                  <a:srgbClr val="000066"/>
                </a:solidFill>
                <a:latin typeface="微软雅黑" panose="020B0503020204020204" pitchFamily="34" charset="-122"/>
                <a:ea typeface="微软雅黑" panose="020B0503020204020204" pitchFamily="34" charset="-122"/>
              </a:rPr>
              <a:t>公平性指标并定时产生用户报告</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46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34954" y="1046973"/>
            <a:ext cx="9305711" cy="487909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降低模型复杂性、提高模型透明度</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n"/>
            </a:pPr>
            <a:r>
              <a:rPr lang="zh-CN" altLang="en-US" sz="2800" dirty="0">
                <a:solidFill>
                  <a:srgbClr val="000066"/>
                </a:solidFill>
                <a:latin typeface="微软雅黑" panose="020B0503020204020204" pitchFamily="34" charset="-122"/>
                <a:ea typeface="微软雅黑" panose="020B0503020204020204" pitchFamily="34" charset="-122"/>
              </a:rPr>
              <a:t>常用的深度网络使用</a:t>
            </a:r>
            <a:r>
              <a:rPr lang="zh-CN" altLang="en-US" sz="2800" b="1" dirty="0">
                <a:solidFill>
                  <a:srgbClr val="C00000"/>
                </a:solidFill>
                <a:latin typeface="微软雅黑" panose="020B0503020204020204" pitchFamily="34" charset="-122"/>
                <a:ea typeface="微软雅黑" panose="020B0503020204020204" pitchFamily="34" charset="-122"/>
              </a:rPr>
              <a:t>大量的基本计算操作</a:t>
            </a:r>
            <a:r>
              <a:rPr lang="zh-CN" altLang="en-US" sz="2800" dirty="0">
                <a:solidFill>
                  <a:srgbClr val="000066"/>
                </a:solidFill>
                <a:latin typeface="微软雅黑" panose="020B0503020204020204" pitchFamily="34" charset="-122"/>
                <a:ea typeface="微软雅黑" panose="020B0503020204020204" pitchFamily="34" charset="-122"/>
              </a:rPr>
              <a:t>来得出决策。</a:t>
            </a:r>
            <a:endParaRPr lang="en-US" altLang="zh-CN" sz="2800" dirty="0">
              <a:solidFill>
                <a:srgbClr val="000066"/>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cs typeface="Times New Roman" panose="02020603050405020304" pitchFamily="18" charset="0"/>
              </a:rPr>
              <a:t> </a:t>
            </a:r>
            <a:r>
              <a:rPr lang="en-US" altLang="zh-CN" sz="2800"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ResNet</a:t>
            </a:r>
            <a:r>
              <a:rPr lang="zh-CN" altLang="en-US" sz="2800" dirty="0">
                <a:solidFill>
                  <a:srgbClr val="000066"/>
                </a:solidFill>
                <a:latin typeface="微软雅黑" panose="020B0503020204020204" pitchFamily="34" charset="-122"/>
                <a:ea typeface="微软雅黑" panose="020B0503020204020204" pitchFamily="34" charset="-122"/>
              </a:rPr>
              <a:t>合并约</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个学习参数，并执行约</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个浮点操作来对单个图像进行分类；</a:t>
            </a:r>
            <a:endParaRPr lang="en-US" altLang="zh-CN" sz="2800" dirty="0">
              <a:solidFill>
                <a:srgbClr val="000066"/>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VGG-19</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模型，                  个浮点操作；</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n"/>
            </a:pPr>
            <a:r>
              <a:rPr lang="zh-CN" altLang="en-US" sz="2800" dirty="0">
                <a:solidFill>
                  <a:srgbClr val="000066"/>
                </a:solidFill>
                <a:latin typeface="微软雅黑" panose="020B0503020204020204" pitchFamily="34" charset="-122"/>
                <a:ea typeface="微软雅黑" panose="020B0503020204020204" pitchFamily="34" charset="-122"/>
              </a:rPr>
              <a:t>深度网络的解释是找到</a:t>
            </a:r>
            <a:r>
              <a:rPr lang="zh-CN" altLang="en-US" sz="2800" b="1" dirty="0">
                <a:solidFill>
                  <a:srgbClr val="C00000"/>
                </a:solidFill>
                <a:latin typeface="微软雅黑" panose="020B0503020204020204" pitchFamily="34" charset="-122"/>
                <a:ea typeface="微软雅黑" panose="020B0503020204020204" pitchFamily="34" charset="-122"/>
              </a:rPr>
              <a:t>降低操作复杂性</a:t>
            </a:r>
            <a:r>
              <a:rPr lang="zh-CN" altLang="en-US" sz="2800" dirty="0">
                <a:solidFill>
                  <a:srgbClr val="000066"/>
                </a:solidFill>
                <a:latin typeface="微软雅黑" panose="020B0503020204020204" pitchFamily="34" charset="-122"/>
                <a:ea typeface="微软雅黑" panose="020B0503020204020204" pitchFamily="34" charset="-122"/>
              </a:rPr>
              <a:t>的方法，常见方法包括</a:t>
            </a:r>
            <a:r>
              <a:rPr lang="zh-CN" altLang="en-US" sz="2800" b="1" dirty="0">
                <a:solidFill>
                  <a:srgbClr val="C00000"/>
                </a:solidFill>
                <a:latin typeface="微软雅黑" panose="020B0503020204020204" pitchFamily="34" charset="-122"/>
                <a:ea typeface="微软雅黑" panose="020B0503020204020204" pitchFamily="34" charset="-122"/>
              </a:rPr>
              <a:t>代理模型</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决策树</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显著图</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自动规则提取</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4FC03D2-DF73-4458-A6B7-AA0E34DE8B94}"/>
              </a:ext>
            </a:extLst>
          </p:cNvPr>
          <p:cNvPicPr>
            <a:picLocks noChangeAspect="1"/>
          </p:cNvPicPr>
          <p:nvPr/>
        </p:nvPicPr>
        <p:blipFill>
          <a:blip r:embed="rId3"/>
          <a:stretch>
            <a:fillRect/>
          </a:stretch>
        </p:blipFill>
        <p:spPr>
          <a:xfrm>
            <a:off x="9575558" y="1149292"/>
            <a:ext cx="2514375" cy="5616429"/>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1D938F2-0826-41B4-B4B8-D1AC96C402E8}"/>
                  </a:ext>
                </a:extLst>
              </p:cNvPr>
              <p:cNvSpPr/>
              <p:nvPr/>
            </p:nvSpPr>
            <p:spPr>
              <a:xfrm>
                <a:off x="3352668" y="2799718"/>
                <a:ext cx="1506823"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66"/>
                          </a:solidFill>
                          <a:latin typeface="Cambria Math" panose="02040503050406030204" pitchFamily="18" charset="0"/>
                        </a:rPr>
                        <m:t>5</m:t>
                      </m:r>
                      <m:r>
                        <a:rPr lang="zh-CN" altLang="en-US" sz="2800" b="0" i="0">
                          <a:solidFill>
                            <a:srgbClr val="000066"/>
                          </a:solidFill>
                          <a:latin typeface="Cambria Math" panose="02040503050406030204" pitchFamily="18" charset="0"/>
                        </a:rPr>
                        <m:t>×</m:t>
                      </m:r>
                      <m:sSup>
                        <m:sSupPr>
                          <m:ctrlPr>
                            <a:rPr lang="zh-CN" altLang="en-US" sz="2800" i="1">
                              <a:solidFill>
                                <a:srgbClr val="000066"/>
                              </a:solidFill>
                              <a:latin typeface="Cambria Math" panose="02040503050406030204" pitchFamily="18" charset="0"/>
                            </a:rPr>
                          </m:ctrlPr>
                        </m:sSupPr>
                        <m:e>
                          <m:r>
                            <a:rPr lang="zh-CN" altLang="en-US" sz="2800" b="0" i="0">
                              <a:solidFill>
                                <a:srgbClr val="000066"/>
                              </a:solidFill>
                              <a:latin typeface="Cambria Math" panose="02040503050406030204" pitchFamily="18" charset="0"/>
                            </a:rPr>
                            <m:t>10</m:t>
                          </m:r>
                        </m:e>
                        <m:sup>
                          <m:r>
                            <a:rPr lang="zh-CN" altLang="en-US" sz="2800" b="0" i="0">
                              <a:solidFill>
                                <a:srgbClr val="000066"/>
                              </a:solidFill>
                              <a:latin typeface="Cambria Math" panose="02040503050406030204" pitchFamily="18" charset="0"/>
                            </a:rPr>
                            <m:t>7</m:t>
                          </m:r>
                        </m:sup>
                      </m:sSup>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1D938F2-0826-41B4-B4B8-D1AC96C402E8}"/>
                  </a:ext>
                </a:extLst>
              </p:cNvPr>
              <p:cNvSpPr>
                <a:spLocks noRot="1" noChangeAspect="1" noMove="1" noResize="1" noEditPoints="1" noAdjustHandles="1" noChangeArrowheads="1" noChangeShapeType="1" noTextEdit="1"/>
              </p:cNvSpPr>
              <p:nvPr/>
            </p:nvSpPr>
            <p:spPr>
              <a:xfrm>
                <a:off x="3352668" y="2799718"/>
                <a:ext cx="1506823" cy="5309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E725A56-7900-49C3-AD4C-D05EC2256060}"/>
                  </a:ext>
                </a:extLst>
              </p:cNvPr>
              <p:cNvSpPr/>
              <p:nvPr/>
            </p:nvSpPr>
            <p:spPr>
              <a:xfrm>
                <a:off x="8062804" y="2799718"/>
                <a:ext cx="16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66"/>
                          </a:solidFill>
                          <a:latin typeface="Cambria Math" panose="02040503050406030204" pitchFamily="18" charset="0"/>
                        </a:rPr>
                        <m:t>1</m:t>
                      </m:r>
                      <m:r>
                        <a:rPr lang="zh-CN" altLang="en-US" sz="2800" i="0">
                          <a:solidFill>
                            <a:srgbClr val="000066"/>
                          </a:solidFill>
                          <a:latin typeface="Cambria Math" panose="02040503050406030204" pitchFamily="18" charset="0"/>
                        </a:rPr>
                        <m:t>×</m:t>
                      </m:r>
                      <m:sSup>
                        <m:sSupPr>
                          <m:ctrlPr>
                            <a:rPr lang="zh-CN" altLang="en-US" sz="2800" i="1">
                              <a:solidFill>
                                <a:srgbClr val="000066"/>
                              </a:solidFill>
                              <a:latin typeface="Cambria Math" panose="02040503050406030204" pitchFamily="18" charset="0"/>
                            </a:rPr>
                          </m:ctrlPr>
                        </m:sSupPr>
                        <m:e>
                          <m:r>
                            <a:rPr lang="zh-CN" altLang="en-US" sz="2800" i="0">
                              <a:solidFill>
                                <a:srgbClr val="000066"/>
                              </a:solidFill>
                              <a:latin typeface="Cambria Math" panose="02040503050406030204" pitchFamily="18" charset="0"/>
                            </a:rPr>
                            <m:t>10</m:t>
                          </m:r>
                        </m:e>
                        <m:sup>
                          <m:r>
                            <a:rPr lang="zh-CN" altLang="en-US" sz="2800" i="0">
                              <a:solidFill>
                                <a:srgbClr val="000066"/>
                              </a:solidFill>
                              <a:latin typeface="Cambria Math" panose="02040503050406030204" pitchFamily="18" charset="0"/>
                            </a:rPr>
                            <m:t>10</m:t>
                          </m:r>
                        </m:sup>
                      </m:sSup>
                    </m:oMath>
                  </m:oMathPara>
                </a14:m>
                <a:endParaRPr lang="zh-CN" altLang="en-US" sz="2800" dirty="0">
                  <a:solidFill>
                    <a:srgbClr val="000066"/>
                  </a:solidFill>
                </a:endParaRPr>
              </a:p>
            </p:txBody>
          </p:sp>
        </mc:Choice>
        <mc:Fallback xmlns="">
          <p:sp>
            <p:nvSpPr>
              <p:cNvPr id="6" name="矩形 5">
                <a:extLst>
                  <a:ext uri="{FF2B5EF4-FFF2-40B4-BE49-F238E27FC236}">
                    <a16:creationId xmlns:a16="http://schemas.microsoft.com/office/drawing/2014/main" id="{CE725A56-7900-49C3-AD4C-D05EC2256060}"/>
                  </a:ext>
                </a:extLst>
              </p:cNvPr>
              <p:cNvSpPr>
                <a:spLocks noRot="1" noChangeAspect="1" noMove="1" noResize="1" noEditPoints="1" noAdjustHandles="1" noChangeArrowheads="1" noChangeShapeType="1" noTextEdit="1"/>
              </p:cNvSpPr>
              <p:nvPr/>
            </p:nvSpPr>
            <p:spPr>
              <a:xfrm>
                <a:off x="8062804" y="2799718"/>
                <a:ext cx="160653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D7A4FBE-6E42-42D8-BF10-24B63B543D9C}"/>
                  </a:ext>
                </a:extLst>
              </p:cNvPr>
              <p:cNvSpPr/>
              <p:nvPr/>
            </p:nvSpPr>
            <p:spPr>
              <a:xfrm>
                <a:off x="3302334" y="4049785"/>
                <a:ext cx="2077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66"/>
                          </a:solidFill>
                          <a:latin typeface="Cambria Math" panose="02040503050406030204" pitchFamily="18" charset="0"/>
                        </a:rPr>
                        <m:t>1.96</m:t>
                      </m:r>
                      <m:r>
                        <a:rPr lang="zh-CN" altLang="en-US" sz="2800" i="0">
                          <a:solidFill>
                            <a:srgbClr val="000066"/>
                          </a:solidFill>
                          <a:latin typeface="Cambria Math" panose="02040503050406030204" pitchFamily="18" charset="0"/>
                        </a:rPr>
                        <m:t>×</m:t>
                      </m:r>
                      <m:sSup>
                        <m:sSupPr>
                          <m:ctrlPr>
                            <a:rPr lang="zh-CN" altLang="en-US" sz="2800" i="1">
                              <a:solidFill>
                                <a:srgbClr val="000066"/>
                              </a:solidFill>
                              <a:latin typeface="Cambria Math" panose="02040503050406030204" pitchFamily="18" charset="0"/>
                            </a:rPr>
                          </m:ctrlPr>
                        </m:sSupPr>
                        <m:e>
                          <m:r>
                            <a:rPr lang="zh-CN" altLang="en-US" sz="2800" i="0">
                              <a:solidFill>
                                <a:srgbClr val="000066"/>
                              </a:solidFill>
                              <a:latin typeface="Cambria Math" panose="02040503050406030204" pitchFamily="18" charset="0"/>
                            </a:rPr>
                            <m:t>10</m:t>
                          </m:r>
                        </m:e>
                        <m:sup>
                          <m:r>
                            <a:rPr lang="zh-CN" altLang="en-US" sz="2800" i="0">
                              <a:solidFill>
                                <a:srgbClr val="000066"/>
                              </a:solidFill>
                              <a:latin typeface="Cambria Math" panose="02040503050406030204" pitchFamily="18" charset="0"/>
                            </a:rPr>
                            <m:t>12</m:t>
                          </m:r>
                        </m:sup>
                      </m:sSup>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FD7A4FBE-6E42-42D8-BF10-24B63B543D9C}"/>
                  </a:ext>
                </a:extLst>
              </p:cNvPr>
              <p:cNvSpPr>
                <a:spLocks noRot="1" noChangeAspect="1" noMove="1" noResize="1" noEditPoints="1" noAdjustHandles="1" noChangeArrowheads="1" noChangeShapeType="1" noTextEdit="1"/>
              </p:cNvSpPr>
              <p:nvPr/>
            </p:nvSpPr>
            <p:spPr>
              <a:xfrm>
                <a:off x="3302334" y="4049785"/>
                <a:ext cx="2077813"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0468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38418" y="1046973"/>
            <a:ext cx="11936136" cy="4878836"/>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代理模型</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CN" sz="2800" dirty="0">
                <a:solidFill>
                  <a:srgbClr val="000066"/>
                </a:solidFill>
                <a:latin typeface="微软雅黑" panose="020B0503020204020204" pitchFamily="34" charset="-122"/>
                <a:ea typeface="微软雅黑" panose="020B0503020204020204" pitchFamily="34" charset="-122"/>
              </a:rPr>
              <a:t> </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LIME(Local Interpretable Model-Agnostic Explanations)</a:t>
            </a:r>
            <a:r>
              <a:rPr lang="zh-CN" altLang="en-US" sz="2800" dirty="0">
                <a:solidFill>
                  <a:srgbClr val="000066"/>
                </a:solidFill>
                <a:latin typeface="微软雅黑" panose="020B0503020204020204" pitchFamily="34" charset="-122"/>
                <a:ea typeface="微软雅黑" panose="020B0503020204020204" pitchFamily="34" charset="-122"/>
              </a:rPr>
              <a:t>，局部代理模型本身是可解释的模型，用于解释黑盒机器学习</a:t>
            </a:r>
            <a:r>
              <a:rPr lang="zh-CN" altLang="en-US" sz="2800" b="1" dirty="0">
                <a:solidFill>
                  <a:srgbClr val="C00000"/>
                </a:solidFill>
                <a:latin typeface="微软雅黑" panose="020B0503020204020204" pitchFamily="34" charset="-122"/>
                <a:ea typeface="微软雅黑" panose="020B0503020204020204" pitchFamily="34" charset="-122"/>
              </a:rPr>
              <a:t>模型的单个预测</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en-US" altLang="zh-CN" sz="2800" dirty="0">
                <a:solidFill>
                  <a:srgbClr val="000066"/>
                </a:solidFill>
                <a:latin typeface="微软雅黑" panose="020B0503020204020204" pitchFamily="34" charset="-122"/>
                <a:ea typeface="微软雅黑" panose="020B0503020204020204" pitchFamily="34" charset="-122"/>
              </a:rPr>
              <a:t> </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LIME(Local Interpretable Model-Agnostic Explanations)</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模型无关解释方法</a:t>
            </a:r>
            <a:r>
              <a:rPr lang="zh-CN" altLang="en-US" sz="2800" dirty="0">
                <a:solidFill>
                  <a:srgbClr val="000066"/>
                </a:solidFill>
                <a:latin typeface="微软雅黑" panose="020B0503020204020204" pitchFamily="34" charset="-122"/>
                <a:ea typeface="微软雅黑" panose="020B0503020204020204" pitchFamily="34" charset="-122"/>
              </a:rPr>
              <a:t>，能够解释任意机器学习模型决策过程的独立算法</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LIME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通过探测</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输入扰动</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来解释黑盒智能软件系统，然后使用该数据构建局部线性模型，该线性模型可充当</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输入附近</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的完整模型的</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简化代理</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436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EB3469-E634-4CAE-9EB5-2A01AF7DC558}"/>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非功能属性</a:t>
            </a:r>
          </a:p>
        </p:txBody>
      </p:sp>
      <p:sp>
        <p:nvSpPr>
          <p:cNvPr id="4" name="六边形 3">
            <a:extLst>
              <a:ext uri="{FF2B5EF4-FFF2-40B4-BE49-F238E27FC236}">
                <a16:creationId xmlns:a16="http://schemas.microsoft.com/office/drawing/2014/main" id="{DA92CF42-775A-4F11-A3FA-7BF86C856CC1}"/>
              </a:ext>
            </a:extLst>
          </p:cNvPr>
          <p:cNvSpPr/>
          <p:nvPr/>
        </p:nvSpPr>
        <p:spPr>
          <a:xfrm rot="5400000">
            <a:off x="5327092" y="3347638"/>
            <a:ext cx="1493240" cy="1266737"/>
          </a:xfrm>
          <a:prstGeom prst="hexagon">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智能软件系统</a:t>
            </a:r>
          </a:p>
        </p:txBody>
      </p:sp>
      <p:sp>
        <p:nvSpPr>
          <p:cNvPr id="6" name="六边形 5">
            <a:extLst>
              <a:ext uri="{FF2B5EF4-FFF2-40B4-BE49-F238E27FC236}">
                <a16:creationId xmlns:a16="http://schemas.microsoft.com/office/drawing/2014/main" id="{A8D7D354-D8F5-483D-9826-3B264D4350CF}"/>
              </a:ext>
            </a:extLst>
          </p:cNvPr>
          <p:cNvSpPr/>
          <p:nvPr/>
        </p:nvSpPr>
        <p:spPr>
          <a:xfrm rot="5400000">
            <a:off x="5327092" y="5419289"/>
            <a:ext cx="1493240" cy="1266737"/>
          </a:xfrm>
          <a:prstGeom prst="hexagon">
            <a:avLst/>
          </a:prstGeom>
          <a:noFill/>
          <a:ln w="76200">
            <a:solidFill>
              <a:srgbClr val="BC028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可用性</a:t>
            </a:r>
          </a:p>
        </p:txBody>
      </p:sp>
      <p:sp>
        <p:nvSpPr>
          <p:cNvPr id="7" name="六边形 6">
            <a:extLst>
              <a:ext uri="{FF2B5EF4-FFF2-40B4-BE49-F238E27FC236}">
                <a16:creationId xmlns:a16="http://schemas.microsoft.com/office/drawing/2014/main" id="{DF87C154-4779-4EF6-9A71-CE5A020EF278}"/>
              </a:ext>
            </a:extLst>
          </p:cNvPr>
          <p:cNvSpPr/>
          <p:nvPr/>
        </p:nvSpPr>
        <p:spPr>
          <a:xfrm rot="5400000">
            <a:off x="8214752" y="4912793"/>
            <a:ext cx="1493240" cy="1266737"/>
          </a:xfrm>
          <a:prstGeom prst="hexagon">
            <a:avLst/>
          </a:prstGeom>
          <a:noFill/>
          <a:ln w="76200">
            <a:solidFill>
              <a:srgbClr val="00BE9E"/>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隐私</a:t>
            </a:r>
          </a:p>
        </p:txBody>
      </p:sp>
      <p:sp>
        <p:nvSpPr>
          <p:cNvPr id="8" name="六边形 7">
            <a:extLst>
              <a:ext uri="{FF2B5EF4-FFF2-40B4-BE49-F238E27FC236}">
                <a16:creationId xmlns:a16="http://schemas.microsoft.com/office/drawing/2014/main" id="{DC787A0F-923B-40A7-9FF8-9C21F01CEFA6}"/>
              </a:ext>
            </a:extLst>
          </p:cNvPr>
          <p:cNvSpPr/>
          <p:nvPr/>
        </p:nvSpPr>
        <p:spPr>
          <a:xfrm rot="5400000">
            <a:off x="8214752" y="1933243"/>
            <a:ext cx="1493240" cy="1266737"/>
          </a:xfrm>
          <a:prstGeom prst="hexagon">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安全性</a:t>
            </a:r>
          </a:p>
        </p:txBody>
      </p:sp>
      <p:sp>
        <p:nvSpPr>
          <p:cNvPr id="9" name="六边形 8">
            <a:extLst>
              <a:ext uri="{FF2B5EF4-FFF2-40B4-BE49-F238E27FC236}">
                <a16:creationId xmlns:a16="http://schemas.microsoft.com/office/drawing/2014/main" id="{588F326B-B1F9-44B8-B57D-B10B9737FC6E}"/>
              </a:ext>
            </a:extLst>
          </p:cNvPr>
          <p:cNvSpPr/>
          <p:nvPr/>
        </p:nvSpPr>
        <p:spPr>
          <a:xfrm rot="5400000">
            <a:off x="2565854" y="1933243"/>
            <a:ext cx="1493240" cy="1266737"/>
          </a:xfrm>
          <a:prstGeom prst="hexagon">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可解</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释性</a:t>
            </a:r>
          </a:p>
        </p:txBody>
      </p:sp>
      <p:sp>
        <p:nvSpPr>
          <p:cNvPr id="10" name="六边形 9">
            <a:extLst>
              <a:ext uri="{FF2B5EF4-FFF2-40B4-BE49-F238E27FC236}">
                <a16:creationId xmlns:a16="http://schemas.microsoft.com/office/drawing/2014/main" id="{694C18F0-52A2-45ED-8B29-909041A08A89}"/>
              </a:ext>
            </a:extLst>
          </p:cNvPr>
          <p:cNvSpPr/>
          <p:nvPr/>
        </p:nvSpPr>
        <p:spPr>
          <a:xfrm rot="5400000">
            <a:off x="5327092" y="1119459"/>
            <a:ext cx="1493240" cy="1266737"/>
          </a:xfrm>
          <a:prstGeom prst="hexagon">
            <a:avLst/>
          </a:prstGeom>
          <a:noFill/>
          <a:ln w="76200">
            <a:solidFill>
              <a:srgbClr val="01ABB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鲁棒性</a:t>
            </a:r>
          </a:p>
        </p:txBody>
      </p:sp>
      <p:sp>
        <p:nvSpPr>
          <p:cNvPr id="11" name="六边形 10">
            <a:extLst>
              <a:ext uri="{FF2B5EF4-FFF2-40B4-BE49-F238E27FC236}">
                <a16:creationId xmlns:a16="http://schemas.microsoft.com/office/drawing/2014/main" id="{EADE7584-BFDA-4E0F-9DF4-4652607AC546}"/>
              </a:ext>
            </a:extLst>
          </p:cNvPr>
          <p:cNvSpPr/>
          <p:nvPr/>
        </p:nvSpPr>
        <p:spPr>
          <a:xfrm rot="5400000">
            <a:off x="2565853" y="4912792"/>
            <a:ext cx="1493240" cy="1266737"/>
          </a:xfrm>
          <a:prstGeom prst="hexagon">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公平性</a:t>
            </a:r>
          </a:p>
        </p:txBody>
      </p:sp>
      <p:cxnSp>
        <p:nvCxnSpPr>
          <p:cNvPr id="13" name="直接连接符 12">
            <a:extLst>
              <a:ext uri="{FF2B5EF4-FFF2-40B4-BE49-F238E27FC236}">
                <a16:creationId xmlns:a16="http://schemas.microsoft.com/office/drawing/2014/main" id="{3308CA2C-6E4D-4332-9B1D-2FC377EC8D7B}"/>
              </a:ext>
            </a:extLst>
          </p:cNvPr>
          <p:cNvCxnSpPr>
            <a:cxnSpLocks/>
            <a:endCxn id="4" idx="3"/>
          </p:cNvCxnSpPr>
          <p:nvPr/>
        </p:nvCxnSpPr>
        <p:spPr>
          <a:xfrm>
            <a:off x="6073712" y="2630375"/>
            <a:ext cx="0" cy="604012"/>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流程图: 接点 13">
            <a:extLst>
              <a:ext uri="{FF2B5EF4-FFF2-40B4-BE49-F238E27FC236}">
                <a16:creationId xmlns:a16="http://schemas.microsoft.com/office/drawing/2014/main" id="{83863576-C38B-4347-9439-8357604066C1}"/>
              </a:ext>
            </a:extLst>
          </p:cNvPr>
          <p:cNvSpPr/>
          <p:nvPr/>
        </p:nvSpPr>
        <p:spPr>
          <a:xfrm>
            <a:off x="6037712" y="2530611"/>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9D868201-F2D5-44AE-993E-3DB56628D8CF}"/>
              </a:ext>
            </a:extLst>
          </p:cNvPr>
          <p:cNvCxnSpPr>
            <a:cxnSpLocks/>
          </p:cNvCxnSpPr>
          <p:nvPr/>
        </p:nvCxnSpPr>
        <p:spPr>
          <a:xfrm flipH="1">
            <a:off x="7262394" y="3105375"/>
            <a:ext cx="746932" cy="285999"/>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流程图: 接点 16">
            <a:extLst>
              <a:ext uri="{FF2B5EF4-FFF2-40B4-BE49-F238E27FC236}">
                <a16:creationId xmlns:a16="http://schemas.microsoft.com/office/drawing/2014/main" id="{D68F0486-2318-433C-B71D-EC8230182363}"/>
              </a:ext>
            </a:extLst>
          </p:cNvPr>
          <p:cNvSpPr/>
          <p:nvPr/>
        </p:nvSpPr>
        <p:spPr>
          <a:xfrm>
            <a:off x="8064872" y="3039537"/>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B3581E1-145E-450B-8B39-FCB2C57B9F5A}"/>
              </a:ext>
            </a:extLst>
          </p:cNvPr>
          <p:cNvCxnSpPr>
            <a:cxnSpLocks/>
          </p:cNvCxnSpPr>
          <p:nvPr/>
        </p:nvCxnSpPr>
        <p:spPr>
          <a:xfrm>
            <a:off x="4314305" y="3075537"/>
            <a:ext cx="739773" cy="325168"/>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流程图: 接点 22">
            <a:extLst>
              <a:ext uri="{FF2B5EF4-FFF2-40B4-BE49-F238E27FC236}">
                <a16:creationId xmlns:a16="http://schemas.microsoft.com/office/drawing/2014/main" id="{B5F47319-07AB-4F6F-AB69-A3F140724315}"/>
              </a:ext>
            </a:extLst>
          </p:cNvPr>
          <p:cNvSpPr/>
          <p:nvPr/>
        </p:nvSpPr>
        <p:spPr>
          <a:xfrm>
            <a:off x="4199941" y="3003537"/>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BB38A86C-0AA7-4512-86EB-4D8C639792DA}"/>
              </a:ext>
            </a:extLst>
          </p:cNvPr>
          <p:cNvCxnSpPr>
            <a:cxnSpLocks/>
          </p:cNvCxnSpPr>
          <p:nvPr/>
        </p:nvCxnSpPr>
        <p:spPr>
          <a:xfrm flipV="1">
            <a:off x="4289693" y="4480987"/>
            <a:ext cx="770276" cy="50944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流程图: 接点 25">
            <a:extLst>
              <a:ext uri="{FF2B5EF4-FFF2-40B4-BE49-F238E27FC236}">
                <a16:creationId xmlns:a16="http://schemas.microsoft.com/office/drawing/2014/main" id="{07129E6F-EBB7-49AD-8656-876895EF5BDE}"/>
              </a:ext>
            </a:extLst>
          </p:cNvPr>
          <p:cNvSpPr/>
          <p:nvPr/>
        </p:nvSpPr>
        <p:spPr>
          <a:xfrm>
            <a:off x="4201877" y="4990427"/>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CBE8A48-C56C-4117-A8C7-80E064639B50}"/>
              </a:ext>
            </a:extLst>
          </p:cNvPr>
          <p:cNvCxnSpPr>
            <a:cxnSpLocks/>
          </p:cNvCxnSpPr>
          <p:nvPr/>
        </p:nvCxnSpPr>
        <p:spPr>
          <a:xfrm>
            <a:off x="6073712" y="4799540"/>
            <a:ext cx="0" cy="381775"/>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流程图: 接点 28">
            <a:extLst>
              <a:ext uri="{FF2B5EF4-FFF2-40B4-BE49-F238E27FC236}">
                <a16:creationId xmlns:a16="http://schemas.microsoft.com/office/drawing/2014/main" id="{A7A11085-9E2F-4965-A880-FE3D997FEEC0}"/>
              </a:ext>
            </a:extLst>
          </p:cNvPr>
          <p:cNvSpPr/>
          <p:nvPr/>
        </p:nvSpPr>
        <p:spPr>
          <a:xfrm>
            <a:off x="6047043" y="5189014"/>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DD851B05-9460-42E8-9741-E9667BBC6CB1}"/>
              </a:ext>
            </a:extLst>
          </p:cNvPr>
          <p:cNvCxnSpPr>
            <a:cxnSpLocks/>
          </p:cNvCxnSpPr>
          <p:nvPr/>
        </p:nvCxnSpPr>
        <p:spPr>
          <a:xfrm flipH="1" flipV="1">
            <a:off x="7201782" y="4522739"/>
            <a:ext cx="826022" cy="478232"/>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流程图: 接点 37">
            <a:extLst>
              <a:ext uri="{FF2B5EF4-FFF2-40B4-BE49-F238E27FC236}">
                <a16:creationId xmlns:a16="http://schemas.microsoft.com/office/drawing/2014/main" id="{1B12DF2D-E4BB-43C4-A7E0-8CD3B00D97ED}"/>
              </a:ext>
            </a:extLst>
          </p:cNvPr>
          <p:cNvSpPr/>
          <p:nvPr/>
        </p:nvSpPr>
        <p:spPr>
          <a:xfrm>
            <a:off x="8054584" y="4990427"/>
            <a:ext cx="72000" cy="72000"/>
          </a:xfrm>
          <a:prstGeom prst="flowChartConnector">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866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728191"/>
            <a:ext cx="11936136" cy="1647182"/>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微软雅黑" panose="020B0503020204020204" pitchFamily="34" charset="-122"/>
                <a:ea typeface="微软雅黑" panose="020B0503020204020204" pitchFamily="34" charset="-122"/>
              </a:rPr>
              <a:t>算法流程</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对于一个给定的黑盒模型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和一个待解释实例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的算法流程图</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4D844A6-CEB5-41F0-AB35-32727FB0D429}"/>
                  </a:ext>
                </a:extLst>
              </p:cNvPr>
              <p:cNvSpPr/>
              <p:nvPr/>
            </p:nvSpPr>
            <p:spPr>
              <a:xfrm>
                <a:off x="4555096" y="18078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𝑓</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4D844A6-CEB5-41F0-AB35-32727FB0D429}"/>
                  </a:ext>
                </a:extLst>
              </p:cNvPr>
              <p:cNvSpPr>
                <a:spLocks noRot="1" noChangeAspect="1" noMove="1" noResize="1" noEditPoints="1" noAdjustHandles="1" noChangeArrowheads="1" noChangeShapeType="1" noTextEdit="1"/>
              </p:cNvSpPr>
              <p:nvPr/>
            </p:nvSpPr>
            <p:spPr>
              <a:xfrm>
                <a:off x="4555096" y="1807835"/>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2F58D5-7DB8-4D5E-8860-F1E087F95B67}"/>
                  </a:ext>
                </a:extLst>
              </p:cNvPr>
              <p:cNvSpPr/>
              <p:nvPr/>
            </p:nvSpPr>
            <p:spPr>
              <a:xfrm>
                <a:off x="7635330" y="1807835"/>
                <a:ext cx="484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6" name="矩形 5">
                <a:extLst>
                  <a:ext uri="{FF2B5EF4-FFF2-40B4-BE49-F238E27FC236}">
                    <a16:creationId xmlns:a16="http://schemas.microsoft.com/office/drawing/2014/main" id="{052F58D5-7DB8-4D5E-8860-F1E087F95B67}"/>
                  </a:ext>
                </a:extLst>
              </p:cNvPr>
              <p:cNvSpPr>
                <a:spLocks noRot="1" noChangeAspect="1" noMove="1" noResize="1" noEditPoints="1" noAdjustHandles="1" noChangeArrowheads="1" noChangeShapeType="1" noTextEdit="1"/>
              </p:cNvSpPr>
              <p:nvPr/>
            </p:nvSpPr>
            <p:spPr>
              <a:xfrm>
                <a:off x="7635330" y="1807835"/>
                <a:ext cx="484107" cy="523220"/>
              </a:xfrm>
              <a:prstGeom prst="rect">
                <a:avLst/>
              </a:prstGeom>
              <a:blipFill>
                <a:blip r:embed="rId4"/>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BD963395-2B46-4A76-9958-21D51FE1A7C0}"/>
              </a:ext>
            </a:extLst>
          </p:cNvPr>
          <p:cNvPicPr>
            <a:picLocks noChangeAspect="1"/>
          </p:cNvPicPr>
          <p:nvPr/>
        </p:nvPicPr>
        <p:blipFill>
          <a:blip r:embed="rId5"/>
          <a:stretch>
            <a:fillRect/>
          </a:stretch>
        </p:blipFill>
        <p:spPr>
          <a:xfrm>
            <a:off x="598121" y="2755516"/>
            <a:ext cx="10995758" cy="3454223"/>
          </a:xfrm>
          <a:prstGeom prst="rect">
            <a:avLst/>
          </a:prstGeom>
        </p:spPr>
      </p:pic>
    </p:spTree>
    <p:extLst>
      <p:ext uri="{BB962C8B-B14F-4D97-AF65-F5344CB8AC3E}">
        <p14:creationId xmlns:p14="http://schemas.microsoft.com/office/powerpoint/2010/main" val="2092677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728191"/>
            <a:ext cx="11936136" cy="5525167"/>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微软雅黑" panose="020B0503020204020204" pitchFamily="34" charset="-122"/>
                <a:ea typeface="微软雅黑" panose="020B0503020204020204" pitchFamily="34" charset="-122"/>
              </a:rPr>
              <a:t>算法流程</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对于一个给定的黑盒模型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和一个待解释实例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通过以下步骤解释</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的分类结果</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p>
          <a:p>
            <a:pPr marL="514350" indent="-514350">
              <a:lnSpc>
                <a:spcPct val="150000"/>
              </a:lnSpc>
              <a:buFont typeface="+mj-lt"/>
              <a:buAutoNum type="alphaLcParenR"/>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样本生成</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随机扰动</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产生一批指定数量的模拟数据</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lnSpc>
                <a:spcPct val="150000"/>
              </a:lnSpc>
              <a:buFont typeface="+mj-lt"/>
              <a:buAutoNum type="alphaLcParenR"/>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样本加权</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与目标实例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的相似性得到</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样本权重</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lnSpc>
                <a:spcPct val="150000"/>
              </a:lnSpc>
              <a:buFont typeface="+mj-lt"/>
              <a:buAutoNum type="alphaLcParenR"/>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获取标签</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：将步骤</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产生的样本输入到黑盒模型中获取</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样本标签信息</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lnSpc>
                <a:spcPct val="150000"/>
              </a:lnSpc>
              <a:buFont typeface="+mj-lt"/>
              <a:buAutoNum type="alphaLcParenR"/>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特征选择</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：运用某种特征选择方法选择</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top k</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特征</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lnSpc>
                <a:spcPct val="150000"/>
              </a:lnSpc>
              <a:buFont typeface="+mj-lt"/>
              <a:buAutoNum type="alphaLcParenR"/>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训练解释模型</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：用加权样本</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和标签</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训练</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可解释模型</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4D844A6-CEB5-41F0-AB35-32727FB0D429}"/>
                  </a:ext>
                </a:extLst>
              </p:cNvPr>
              <p:cNvSpPr/>
              <p:nvPr/>
            </p:nvSpPr>
            <p:spPr>
              <a:xfrm>
                <a:off x="4555096" y="18078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𝑓</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4D844A6-CEB5-41F0-AB35-32727FB0D429}"/>
                  </a:ext>
                </a:extLst>
              </p:cNvPr>
              <p:cNvSpPr>
                <a:spLocks noRot="1" noChangeAspect="1" noMove="1" noResize="1" noEditPoints="1" noAdjustHandles="1" noChangeArrowheads="1" noChangeShapeType="1" noTextEdit="1"/>
              </p:cNvSpPr>
              <p:nvPr/>
            </p:nvSpPr>
            <p:spPr>
              <a:xfrm>
                <a:off x="4555096" y="1807835"/>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2F58D5-7DB8-4D5E-8860-F1E087F95B67}"/>
                  </a:ext>
                </a:extLst>
              </p:cNvPr>
              <p:cNvSpPr/>
              <p:nvPr/>
            </p:nvSpPr>
            <p:spPr>
              <a:xfrm>
                <a:off x="7635330" y="1807835"/>
                <a:ext cx="484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6" name="矩形 5">
                <a:extLst>
                  <a:ext uri="{FF2B5EF4-FFF2-40B4-BE49-F238E27FC236}">
                    <a16:creationId xmlns:a16="http://schemas.microsoft.com/office/drawing/2014/main" id="{052F58D5-7DB8-4D5E-8860-F1E087F95B67}"/>
                  </a:ext>
                </a:extLst>
              </p:cNvPr>
              <p:cNvSpPr>
                <a:spLocks noRot="1" noChangeAspect="1" noMove="1" noResize="1" noEditPoints="1" noAdjustHandles="1" noChangeArrowheads="1" noChangeShapeType="1" noTextEdit="1"/>
              </p:cNvSpPr>
              <p:nvPr/>
            </p:nvSpPr>
            <p:spPr>
              <a:xfrm>
                <a:off x="7635330" y="1807835"/>
                <a:ext cx="48410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B3A6BC1-953E-4278-BBCA-8D280FBB80C5}"/>
                  </a:ext>
                </a:extLst>
              </p:cNvPr>
              <p:cNvSpPr/>
              <p:nvPr/>
            </p:nvSpPr>
            <p:spPr>
              <a:xfrm>
                <a:off x="461394" y="2464928"/>
                <a:ext cx="4841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7" name="矩形 6">
                <a:extLst>
                  <a:ext uri="{FF2B5EF4-FFF2-40B4-BE49-F238E27FC236}">
                    <a16:creationId xmlns:a16="http://schemas.microsoft.com/office/drawing/2014/main" id="{6B3A6BC1-953E-4278-BBCA-8D280FBB80C5}"/>
                  </a:ext>
                </a:extLst>
              </p:cNvPr>
              <p:cNvSpPr>
                <a:spLocks noRot="1" noChangeAspect="1" noMove="1" noResize="1" noEditPoints="1" noAdjustHandles="1" noChangeArrowheads="1" noChangeShapeType="1" noTextEdit="1"/>
              </p:cNvSpPr>
              <p:nvPr/>
            </p:nvSpPr>
            <p:spPr>
              <a:xfrm>
                <a:off x="461394" y="2464928"/>
                <a:ext cx="48410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24D6908-56DE-43D5-BA00-F789B0C45B77}"/>
                  </a:ext>
                </a:extLst>
              </p:cNvPr>
              <p:cNvSpPr/>
              <p:nvPr/>
            </p:nvSpPr>
            <p:spPr>
              <a:xfrm>
                <a:off x="3860036" y="3097488"/>
                <a:ext cx="4841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8" name="矩形 7">
                <a:extLst>
                  <a:ext uri="{FF2B5EF4-FFF2-40B4-BE49-F238E27FC236}">
                    <a16:creationId xmlns:a16="http://schemas.microsoft.com/office/drawing/2014/main" id="{224D6908-56DE-43D5-BA00-F789B0C45B77}"/>
                  </a:ext>
                </a:extLst>
              </p:cNvPr>
              <p:cNvSpPr>
                <a:spLocks noRot="1" noChangeAspect="1" noMove="1" noResize="1" noEditPoints="1" noAdjustHandles="1" noChangeArrowheads="1" noChangeShapeType="1" noTextEdit="1"/>
              </p:cNvSpPr>
              <p:nvPr/>
            </p:nvSpPr>
            <p:spPr>
              <a:xfrm>
                <a:off x="3860036" y="3097488"/>
                <a:ext cx="48410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AA58B66-EEDC-4879-8B73-8251ECA2DF94}"/>
                  </a:ext>
                </a:extLst>
              </p:cNvPr>
              <p:cNvSpPr/>
              <p:nvPr/>
            </p:nvSpPr>
            <p:spPr>
              <a:xfrm>
                <a:off x="8820828" y="3122655"/>
                <a:ext cx="5044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𝑍</m:t>
                      </m:r>
                    </m:oMath>
                  </m:oMathPara>
                </a14:m>
                <a:endParaRPr lang="zh-CN" altLang="en-US" sz="2800" dirty="0"/>
              </a:p>
            </p:txBody>
          </p:sp>
        </mc:Choice>
        <mc:Fallback xmlns="">
          <p:sp>
            <p:nvSpPr>
              <p:cNvPr id="9" name="矩形 8">
                <a:extLst>
                  <a:ext uri="{FF2B5EF4-FFF2-40B4-BE49-F238E27FC236}">
                    <a16:creationId xmlns:a16="http://schemas.microsoft.com/office/drawing/2014/main" id="{FAA58B66-EEDC-4879-8B73-8251ECA2DF94}"/>
                  </a:ext>
                </a:extLst>
              </p:cNvPr>
              <p:cNvSpPr>
                <a:spLocks noRot="1" noChangeAspect="1" noMove="1" noResize="1" noEditPoints="1" noAdjustHandles="1" noChangeArrowheads="1" noChangeShapeType="1" noTextEdit="1"/>
              </p:cNvSpPr>
              <p:nvPr/>
            </p:nvSpPr>
            <p:spPr>
              <a:xfrm>
                <a:off x="8820828" y="3122655"/>
                <a:ext cx="5044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389D26-1A8B-4FF1-A17C-D7C9B848AD37}"/>
                  </a:ext>
                </a:extLst>
              </p:cNvPr>
              <p:cNvSpPr/>
              <p:nvPr/>
            </p:nvSpPr>
            <p:spPr>
              <a:xfrm>
                <a:off x="3117713" y="3770006"/>
                <a:ext cx="5044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𝑍</m:t>
                      </m:r>
                    </m:oMath>
                  </m:oMathPara>
                </a14:m>
                <a:endParaRPr lang="zh-CN" altLang="en-US" sz="2800" dirty="0"/>
              </a:p>
            </p:txBody>
          </p:sp>
        </mc:Choice>
        <mc:Fallback xmlns="">
          <p:sp>
            <p:nvSpPr>
              <p:cNvPr id="10" name="矩形 9">
                <a:extLst>
                  <a:ext uri="{FF2B5EF4-FFF2-40B4-BE49-F238E27FC236}">
                    <a16:creationId xmlns:a16="http://schemas.microsoft.com/office/drawing/2014/main" id="{E0389D26-1A8B-4FF1-A17C-D7C9B848AD37}"/>
                  </a:ext>
                </a:extLst>
              </p:cNvPr>
              <p:cNvSpPr>
                <a:spLocks noRot="1" noChangeAspect="1" noMove="1" noResize="1" noEditPoints="1" noAdjustHandles="1" noChangeArrowheads="1" noChangeShapeType="1" noTextEdit="1"/>
              </p:cNvSpPr>
              <p:nvPr/>
            </p:nvSpPr>
            <p:spPr>
              <a:xfrm>
                <a:off x="3117713" y="3770006"/>
                <a:ext cx="5044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7ED4482-D38C-4981-937E-27C0E0D222E0}"/>
                  </a:ext>
                </a:extLst>
              </p:cNvPr>
              <p:cNvSpPr/>
              <p:nvPr/>
            </p:nvSpPr>
            <p:spPr>
              <a:xfrm>
                <a:off x="5142109" y="3736450"/>
                <a:ext cx="4841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11" name="矩形 10">
                <a:extLst>
                  <a:ext uri="{FF2B5EF4-FFF2-40B4-BE49-F238E27FC236}">
                    <a16:creationId xmlns:a16="http://schemas.microsoft.com/office/drawing/2014/main" id="{17ED4482-D38C-4981-937E-27C0E0D222E0}"/>
                  </a:ext>
                </a:extLst>
              </p:cNvPr>
              <p:cNvSpPr>
                <a:spLocks noRot="1" noChangeAspect="1" noMove="1" noResize="1" noEditPoints="1" noAdjustHandles="1" noChangeArrowheads="1" noChangeShapeType="1" noTextEdit="1"/>
              </p:cNvSpPr>
              <p:nvPr/>
            </p:nvSpPr>
            <p:spPr>
              <a:xfrm>
                <a:off x="5142109" y="3736450"/>
                <a:ext cx="48410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5C49153-7DE0-4426-810B-D162BF8823DC}"/>
                  </a:ext>
                </a:extLst>
              </p:cNvPr>
              <p:cNvSpPr/>
              <p:nvPr/>
            </p:nvSpPr>
            <p:spPr>
              <a:xfrm>
                <a:off x="8998192" y="3736450"/>
                <a:ext cx="10234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𝜋</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𝑍</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55C49153-7DE0-4426-810B-D162BF8823DC}"/>
                  </a:ext>
                </a:extLst>
              </p:cNvPr>
              <p:cNvSpPr>
                <a:spLocks noRot="1" noChangeAspect="1" noMove="1" noResize="1" noEditPoints="1" noAdjustHandles="1" noChangeArrowheads="1" noChangeShapeType="1" noTextEdit="1"/>
              </p:cNvSpPr>
              <p:nvPr/>
            </p:nvSpPr>
            <p:spPr>
              <a:xfrm>
                <a:off x="8998192" y="3736450"/>
                <a:ext cx="102342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6126CD4-F28E-42DD-8A58-75CCB9DA96DC}"/>
                  </a:ext>
                </a:extLst>
              </p:cNvPr>
              <p:cNvSpPr/>
              <p:nvPr/>
            </p:nvSpPr>
            <p:spPr>
              <a:xfrm>
                <a:off x="11206581" y="4376848"/>
                <a:ext cx="1002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𝑓</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𝑍</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E6126CD4-F28E-42DD-8A58-75CCB9DA96DC}"/>
                  </a:ext>
                </a:extLst>
              </p:cNvPr>
              <p:cNvSpPr>
                <a:spLocks noRot="1" noChangeAspect="1" noMove="1" noResize="1" noEditPoints="1" noAdjustHandles="1" noChangeArrowheads="1" noChangeShapeType="1" noTextEdit="1"/>
              </p:cNvSpPr>
              <p:nvPr/>
            </p:nvSpPr>
            <p:spPr>
              <a:xfrm>
                <a:off x="11206581" y="4376848"/>
                <a:ext cx="100219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9CC7891-8671-4D95-857E-02B9C898C545}"/>
                  </a:ext>
                </a:extLst>
              </p:cNvPr>
              <p:cNvSpPr/>
              <p:nvPr/>
            </p:nvSpPr>
            <p:spPr>
              <a:xfrm>
                <a:off x="4846563" y="5667316"/>
                <a:ext cx="10234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𝜋</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𝑍</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D9CC7891-8671-4D95-857E-02B9C898C545}"/>
                  </a:ext>
                </a:extLst>
              </p:cNvPr>
              <p:cNvSpPr>
                <a:spLocks noRot="1" noChangeAspect="1" noMove="1" noResize="1" noEditPoints="1" noAdjustHandles="1" noChangeArrowheads="1" noChangeShapeType="1" noTextEdit="1"/>
              </p:cNvSpPr>
              <p:nvPr/>
            </p:nvSpPr>
            <p:spPr>
              <a:xfrm>
                <a:off x="4846563" y="5667316"/>
                <a:ext cx="102342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112F7C2-C488-453E-B595-62666B664A00}"/>
                  </a:ext>
                </a:extLst>
              </p:cNvPr>
              <p:cNvSpPr/>
              <p:nvPr/>
            </p:nvSpPr>
            <p:spPr>
              <a:xfrm>
                <a:off x="6649911" y="5655285"/>
                <a:ext cx="1002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𝑓</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𝑍</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1112F7C2-C488-453E-B595-62666B664A00}"/>
                  </a:ext>
                </a:extLst>
              </p:cNvPr>
              <p:cNvSpPr>
                <a:spLocks noRot="1" noChangeAspect="1" noMove="1" noResize="1" noEditPoints="1" noAdjustHandles="1" noChangeArrowheads="1" noChangeShapeType="1" noTextEdit="1"/>
              </p:cNvSpPr>
              <p:nvPr/>
            </p:nvSpPr>
            <p:spPr>
              <a:xfrm>
                <a:off x="6649911" y="5655285"/>
                <a:ext cx="10021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5B249BC-0394-4C55-9955-30A092A3E8C5}"/>
                  </a:ext>
                </a:extLst>
              </p:cNvPr>
              <p:cNvSpPr/>
              <p:nvPr/>
            </p:nvSpPr>
            <p:spPr>
              <a:xfrm>
                <a:off x="9988058" y="5613340"/>
                <a:ext cx="5082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𝑔</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E5B249BC-0394-4C55-9955-30A092A3E8C5}"/>
                  </a:ext>
                </a:extLst>
              </p:cNvPr>
              <p:cNvSpPr>
                <a:spLocks noRot="1" noChangeAspect="1" noMove="1" noResize="1" noEditPoints="1" noAdjustHandles="1" noChangeArrowheads="1" noChangeShapeType="1" noTextEdit="1"/>
              </p:cNvSpPr>
              <p:nvPr/>
            </p:nvSpPr>
            <p:spPr>
              <a:xfrm>
                <a:off x="9988058" y="5613340"/>
                <a:ext cx="508216"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2771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1038584"/>
            <a:ext cx="11936136" cy="5524076"/>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微软雅黑" panose="020B0503020204020204" pitchFamily="34" charset="-122"/>
                <a:ea typeface="微软雅黑" panose="020B0503020204020204" pitchFamily="34" charset="-122"/>
              </a:rPr>
              <a:t>算法流程</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对于一个给定的黑盒模型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和一个待解释实例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通过以下步骤解释</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的分类结果</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p>
          <a:p>
            <a:pPr marL="514350" indent="-514350">
              <a:lnSpc>
                <a:spcPct val="150000"/>
              </a:lnSpc>
              <a:buFont typeface="+mj-lt"/>
              <a:buAutoNum type="alphaLcParenR" startAt="6"/>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解释</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分析解释模型</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的系数解释</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产生的解释可以表示为</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其中， 为损失函数， 为解释模型的复杂度。损失函数   定义为</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4D844A6-CEB5-41F0-AB35-32727FB0D429}"/>
                  </a:ext>
                </a:extLst>
              </p:cNvPr>
              <p:cNvSpPr/>
              <p:nvPr/>
            </p:nvSpPr>
            <p:spPr>
              <a:xfrm>
                <a:off x="4555096" y="211822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𝑓</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4D844A6-CEB5-41F0-AB35-32727FB0D429}"/>
                  </a:ext>
                </a:extLst>
              </p:cNvPr>
              <p:cNvSpPr>
                <a:spLocks noRot="1" noChangeAspect="1" noMove="1" noResize="1" noEditPoints="1" noAdjustHandles="1" noChangeArrowheads="1" noChangeShapeType="1" noTextEdit="1"/>
              </p:cNvSpPr>
              <p:nvPr/>
            </p:nvSpPr>
            <p:spPr>
              <a:xfrm>
                <a:off x="4555096" y="2118228"/>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2F58D5-7DB8-4D5E-8860-F1E087F95B67}"/>
                  </a:ext>
                </a:extLst>
              </p:cNvPr>
              <p:cNvSpPr/>
              <p:nvPr/>
            </p:nvSpPr>
            <p:spPr>
              <a:xfrm>
                <a:off x="7635330" y="2118228"/>
                <a:ext cx="484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6" name="矩形 5">
                <a:extLst>
                  <a:ext uri="{FF2B5EF4-FFF2-40B4-BE49-F238E27FC236}">
                    <a16:creationId xmlns:a16="http://schemas.microsoft.com/office/drawing/2014/main" id="{052F58D5-7DB8-4D5E-8860-F1E087F95B67}"/>
                  </a:ext>
                </a:extLst>
              </p:cNvPr>
              <p:cNvSpPr>
                <a:spLocks noRot="1" noChangeAspect="1" noMove="1" noResize="1" noEditPoints="1" noAdjustHandles="1" noChangeArrowheads="1" noChangeShapeType="1" noTextEdit="1"/>
              </p:cNvSpPr>
              <p:nvPr/>
            </p:nvSpPr>
            <p:spPr>
              <a:xfrm>
                <a:off x="7635330" y="2118228"/>
                <a:ext cx="48410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B3A6BC1-953E-4278-BBCA-8D280FBB80C5}"/>
                  </a:ext>
                </a:extLst>
              </p:cNvPr>
              <p:cNvSpPr/>
              <p:nvPr/>
            </p:nvSpPr>
            <p:spPr>
              <a:xfrm>
                <a:off x="461394" y="2775321"/>
                <a:ext cx="4841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7" name="矩形 6">
                <a:extLst>
                  <a:ext uri="{FF2B5EF4-FFF2-40B4-BE49-F238E27FC236}">
                    <a16:creationId xmlns:a16="http://schemas.microsoft.com/office/drawing/2014/main" id="{6B3A6BC1-953E-4278-BBCA-8D280FBB80C5}"/>
                  </a:ext>
                </a:extLst>
              </p:cNvPr>
              <p:cNvSpPr>
                <a:spLocks noRot="1" noChangeAspect="1" noMove="1" noResize="1" noEditPoints="1" noAdjustHandles="1" noChangeArrowheads="1" noChangeShapeType="1" noTextEdit="1"/>
              </p:cNvSpPr>
              <p:nvPr/>
            </p:nvSpPr>
            <p:spPr>
              <a:xfrm>
                <a:off x="461394" y="2775321"/>
                <a:ext cx="48410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D01328F-2DF5-498F-B4B3-7C05730303C0}"/>
                  </a:ext>
                </a:extLst>
              </p:cNvPr>
              <p:cNvSpPr/>
              <p:nvPr/>
            </p:nvSpPr>
            <p:spPr>
              <a:xfrm>
                <a:off x="6348532" y="3403726"/>
                <a:ext cx="981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𝑓</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𝑥</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5D01328F-2DF5-498F-B4B3-7C05730303C0}"/>
                  </a:ext>
                </a:extLst>
              </p:cNvPr>
              <p:cNvSpPr>
                <a:spLocks noRot="1" noChangeAspect="1" noMove="1" noResize="1" noEditPoints="1" noAdjustHandles="1" noChangeArrowheads="1" noChangeShapeType="1" noTextEdit="1"/>
              </p:cNvSpPr>
              <p:nvPr/>
            </p:nvSpPr>
            <p:spPr>
              <a:xfrm>
                <a:off x="6348532" y="3403726"/>
                <a:ext cx="9818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0A9F9EA-38DF-471F-B1FB-8A992BD754E7}"/>
                  </a:ext>
                </a:extLst>
              </p:cNvPr>
              <p:cNvSpPr/>
              <p:nvPr/>
            </p:nvSpPr>
            <p:spPr>
              <a:xfrm>
                <a:off x="3049525" y="4690805"/>
                <a:ext cx="60929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66"/>
                          </a:solidFill>
                          <a:latin typeface="Cambria Math" panose="02040503050406030204" pitchFamily="18" charset="0"/>
                        </a:rPr>
                        <m:t>𝜉</m:t>
                      </m:r>
                      <m:d>
                        <m:dPr>
                          <m:ctrlPr>
                            <a:rPr lang="zh-CN" altLang="en-US" sz="2400" i="1" smtClean="0">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𝑥</m:t>
                          </m:r>
                        </m:e>
                      </m:d>
                      <m:r>
                        <a:rPr lang="zh-CN" altLang="en-US" sz="2400" i="0">
                          <a:solidFill>
                            <a:srgbClr val="000066"/>
                          </a:solidFill>
                          <a:latin typeface="Cambria Math" panose="02040503050406030204" pitchFamily="18" charset="0"/>
                        </a:rPr>
                        <m:t>=</m:t>
                      </m:r>
                      <m:r>
                        <m:rPr>
                          <m:sty m:val="p"/>
                        </m:rPr>
                        <a:rPr lang="zh-CN" altLang="en-US" sz="2400" i="0">
                          <a:solidFill>
                            <a:srgbClr val="000066"/>
                          </a:solidFill>
                          <a:latin typeface="Cambria Math" panose="02040503050406030204" pitchFamily="18" charset="0"/>
                        </a:rPr>
                        <m:t>argmin</m:t>
                      </m:r>
                      <m:r>
                        <a:rPr lang="zh-CN" altLang="en-US" sz="2400" i="1">
                          <a:solidFill>
                            <a:srgbClr val="000066"/>
                          </a:solidFill>
                          <a:latin typeface="Cambria Math" panose="02040503050406030204" pitchFamily="18" charset="0"/>
                        </a:rPr>
                        <m:t>𝐿</m:t>
                      </m:r>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e>
                      </m:d>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𝛺</m:t>
                      </m:r>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𝑔</m:t>
                          </m:r>
                        </m:e>
                      </m:d>
                      <m:r>
                        <a:rPr lang="zh-CN" altLang="en-US" sz="2400" i="0">
                          <a:solidFill>
                            <a:srgbClr val="000066"/>
                          </a:solidFill>
                          <a:latin typeface="Cambria Math" panose="02040503050406030204" pitchFamily="18" charset="0"/>
                        </a:rPr>
                        <m:t>,</m:t>
                      </m:r>
                      <m:r>
                        <a:rPr lang="en-US" altLang="zh-CN" sz="2400" b="0" i="0" smtClean="0">
                          <a:solidFill>
                            <a:srgbClr val="000066"/>
                          </a:solidFill>
                          <a:latin typeface="Cambria Math" panose="02040503050406030204" pitchFamily="18" charset="0"/>
                        </a:rPr>
                        <m:t> </m:t>
                      </m:r>
                      <m:r>
                        <a:rPr lang="en-US" altLang="zh-CN" sz="2400" b="0" i="1" smtClean="0">
                          <a:solidFill>
                            <a:srgbClr val="000066"/>
                          </a:solidFill>
                          <a:latin typeface="Cambria Math" panose="02040503050406030204" pitchFamily="18" charset="0"/>
                        </a:rPr>
                        <m:t> </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𝐺</m:t>
                      </m:r>
                    </m:oMath>
                  </m:oMathPara>
                </a14:m>
                <a:endParaRPr lang="zh-CN" altLang="en-US" sz="24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60A9F9EA-38DF-471F-B1FB-8A992BD754E7}"/>
                  </a:ext>
                </a:extLst>
              </p:cNvPr>
              <p:cNvSpPr>
                <a:spLocks noRot="1" noChangeAspect="1" noMove="1" noResize="1" noEditPoints="1" noAdjustHandles="1" noChangeArrowheads="1" noChangeShapeType="1" noTextEdit="1"/>
              </p:cNvSpPr>
              <p:nvPr/>
            </p:nvSpPr>
            <p:spPr>
              <a:xfrm>
                <a:off x="3049525" y="4690805"/>
                <a:ext cx="6092950" cy="461665"/>
              </a:xfrm>
              <a:prstGeom prst="rect">
                <a:avLst/>
              </a:prstGeom>
              <a:blipFill>
                <a:blip r:embed="rId7"/>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3AF7073C-4598-4076-8437-A09A80DBDFA2}"/>
                  </a:ext>
                </a:extLst>
              </p:cNvPr>
              <p:cNvSpPr/>
              <p:nvPr/>
            </p:nvSpPr>
            <p:spPr>
              <a:xfrm>
                <a:off x="1411821" y="5358361"/>
                <a:ext cx="480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𝐿</m:t>
                      </m:r>
                    </m:oMath>
                  </m:oMathPara>
                </a14:m>
                <a:endParaRPr lang="zh-CN" altLang="en-US" sz="2800" dirty="0"/>
              </a:p>
            </p:txBody>
          </p:sp>
        </mc:Choice>
        <mc:Fallback xmlns="">
          <p:sp>
            <p:nvSpPr>
              <p:cNvPr id="19" name="矩形 18">
                <a:extLst>
                  <a:ext uri="{FF2B5EF4-FFF2-40B4-BE49-F238E27FC236}">
                    <a16:creationId xmlns:a16="http://schemas.microsoft.com/office/drawing/2014/main" id="{3AF7073C-4598-4076-8437-A09A80DBDFA2}"/>
                  </a:ext>
                </a:extLst>
              </p:cNvPr>
              <p:cNvSpPr>
                <a:spLocks noRot="1" noChangeAspect="1" noMove="1" noResize="1" noEditPoints="1" noAdjustHandles="1" noChangeArrowheads="1" noChangeShapeType="1" noTextEdit="1"/>
              </p:cNvSpPr>
              <p:nvPr/>
            </p:nvSpPr>
            <p:spPr>
              <a:xfrm>
                <a:off x="1411821" y="5358361"/>
                <a:ext cx="48058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2DC329D-3243-416C-B693-312E0CED3DB9}"/>
                  </a:ext>
                </a:extLst>
              </p:cNvPr>
              <p:cNvSpPr/>
              <p:nvPr/>
            </p:nvSpPr>
            <p:spPr>
              <a:xfrm>
                <a:off x="3617335" y="5343026"/>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𝛺</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D2DC329D-3243-416C-B693-312E0CED3DB9}"/>
                  </a:ext>
                </a:extLst>
              </p:cNvPr>
              <p:cNvSpPr>
                <a:spLocks noRot="1" noChangeAspect="1" noMove="1" noResize="1" noEditPoints="1" noAdjustHandles="1" noChangeArrowheads="1" noChangeShapeType="1" noTextEdit="1"/>
              </p:cNvSpPr>
              <p:nvPr/>
            </p:nvSpPr>
            <p:spPr>
              <a:xfrm>
                <a:off x="3617335" y="5343026"/>
                <a:ext cx="5357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AA90EBB-ADCA-4794-950D-1BED39BF4C27}"/>
                  </a:ext>
                </a:extLst>
              </p:cNvPr>
              <p:cNvSpPr/>
              <p:nvPr/>
            </p:nvSpPr>
            <p:spPr>
              <a:xfrm>
                <a:off x="8902184" y="5358361"/>
                <a:ext cx="480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𝐿</m:t>
                      </m:r>
                    </m:oMath>
                  </m:oMathPara>
                </a14:m>
                <a:endParaRPr lang="zh-CN" altLang="en-US" sz="2800" dirty="0"/>
              </a:p>
            </p:txBody>
          </p:sp>
        </mc:Choice>
        <mc:Fallback xmlns="">
          <p:sp>
            <p:nvSpPr>
              <p:cNvPr id="22" name="矩形 21">
                <a:extLst>
                  <a:ext uri="{FF2B5EF4-FFF2-40B4-BE49-F238E27FC236}">
                    <a16:creationId xmlns:a16="http://schemas.microsoft.com/office/drawing/2014/main" id="{DAA90EBB-ADCA-4794-950D-1BED39BF4C27}"/>
                  </a:ext>
                </a:extLst>
              </p:cNvPr>
              <p:cNvSpPr>
                <a:spLocks noRot="1" noChangeAspect="1" noMove="1" noResize="1" noEditPoints="1" noAdjustHandles="1" noChangeArrowheads="1" noChangeShapeType="1" noTextEdit="1"/>
              </p:cNvSpPr>
              <p:nvPr/>
            </p:nvSpPr>
            <p:spPr>
              <a:xfrm>
                <a:off x="8902184" y="5358361"/>
                <a:ext cx="48058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4F0FAE9-C3EF-46EC-81C2-23C1A0247989}"/>
                  </a:ext>
                </a:extLst>
              </p:cNvPr>
              <p:cNvSpPr/>
              <p:nvPr/>
            </p:nvSpPr>
            <p:spPr>
              <a:xfrm>
                <a:off x="3340085" y="5783679"/>
                <a:ext cx="5511830" cy="1016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66"/>
                          </a:solidFill>
                          <a:latin typeface="Cambria Math" panose="02040503050406030204" pitchFamily="18" charset="0"/>
                        </a:rPr>
                        <m:t>𝐿</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r>
                        <a:rPr lang="zh-CN" altLang="en-US" sz="2400" i="0">
                          <a:solidFill>
                            <a:srgbClr val="000066"/>
                          </a:solidFill>
                          <a:latin typeface="Cambria Math" panose="02040503050406030204" pitchFamily="18" charset="0"/>
                        </a:rPr>
                        <m:t>)=</m:t>
                      </m:r>
                      <m:nary>
                        <m:naryPr>
                          <m:chr m:val="∑"/>
                          <m:limLoc m:val="undOvr"/>
                          <m:grow m:val="on"/>
                          <m:supHide m:val="on"/>
                          <m:ctrlPr>
                            <a:rPr lang="zh-CN" altLang="en-US" sz="2400" i="1">
                              <a:solidFill>
                                <a:srgbClr val="000066"/>
                              </a:solidFill>
                              <a:latin typeface="Cambria Math" panose="02040503050406030204" pitchFamily="18" charset="0"/>
                            </a:rPr>
                          </m:ctrlPr>
                        </m:naryPr>
                        <m:sub>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𝑍</m:t>
                          </m:r>
                        </m:sub>
                        <m:sup/>
                        <m:e>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sSup>
                            <m:sSupPr>
                              <m:ctrlPr>
                                <a:rPr lang="zh-CN" altLang="en-US" sz="2400" i="1">
                                  <a:solidFill>
                                    <a:srgbClr val="000066"/>
                                  </a:solidFill>
                                  <a:latin typeface="Cambria Math" panose="02040503050406030204" pitchFamily="18" charset="0"/>
                                </a:rPr>
                              </m:ctrlPr>
                            </m:sSupPr>
                            <m:e>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e>
                              </m:d>
                            </m:e>
                            <m:sup>
                              <m:r>
                                <a:rPr lang="zh-CN" altLang="en-US" sz="2400" i="0">
                                  <a:solidFill>
                                    <a:srgbClr val="000066"/>
                                  </a:solidFill>
                                  <a:latin typeface="Cambria Math" panose="02040503050406030204" pitchFamily="18" charset="0"/>
                                </a:rPr>
                                <m:t>2</m:t>
                              </m:r>
                            </m:sup>
                          </m:sSup>
                        </m:e>
                      </m:nary>
                    </m:oMath>
                  </m:oMathPara>
                </a14:m>
                <a:endParaRPr lang="zh-CN" altLang="en-US" sz="2400" dirty="0">
                  <a:solidFill>
                    <a:srgbClr val="000066"/>
                  </a:solidFill>
                </a:endParaRPr>
              </a:p>
            </p:txBody>
          </p:sp>
        </mc:Choice>
        <mc:Fallback xmlns="">
          <p:sp>
            <p:nvSpPr>
              <p:cNvPr id="23" name="矩形 22">
                <a:extLst>
                  <a:ext uri="{FF2B5EF4-FFF2-40B4-BE49-F238E27FC236}">
                    <a16:creationId xmlns:a16="http://schemas.microsoft.com/office/drawing/2014/main" id="{64F0FAE9-C3EF-46EC-81C2-23C1A0247989}"/>
                  </a:ext>
                </a:extLst>
              </p:cNvPr>
              <p:cNvSpPr>
                <a:spLocks noRot="1" noChangeAspect="1" noMove="1" noResize="1" noEditPoints="1" noAdjustHandles="1" noChangeArrowheads="1" noChangeShapeType="1" noTextEdit="1"/>
              </p:cNvSpPr>
              <p:nvPr/>
            </p:nvSpPr>
            <p:spPr>
              <a:xfrm>
                <a:off x="3340085" y="5783679"/>
                <a:ext cx="5511830" cy="101681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9168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1038584"/>
            <a:ext cx="11936136" cy="5524076"/>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微软雅黑" panose="020B0503020204020204" pitchFamily="34" charset="-122"/>
                <a:ea typeface="微软雅黑" panose="020B0503020204020204" pitchFamily="34" charset="-122"/>
              </a:rPr>
              <a:t>算法流程</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对于一个给定的黑盒模型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和一个待解释实例</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通过以下步骤解释</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的分类结果</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p>
          <a:p>
            <a:pPr marL="514350" indent="-514350">
              <a:lnSpc>
                <a:spcPct val="150000"/>
              </a:lnSpc>
              <a:buFont typeface="+mj-lt"/>
              <a:buAutoNum type="alphaLcParenR" startAt="6"/>
            </a:pPr>
            <a:r>
              <a:rPr lang="zh-CN" altLang="en-US"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解释</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分析解释模型</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的系数解释</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LIME</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产生的解释可以表示为</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其中， 为损失函数， 为解释模型的复杂度。损失函数   定义为</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4D844A6-CEB5-41F0-AB35-32727FB0D429}"/>
                  </a:ext>
                </a:extLst>
              </p:cNvPr>
              <p:cNvSpPr/>
              <p:nvPr/>
            </p:nvSpPr>
            <p:spPr>
              <a:xfrm>
                <a:off x="4555096" y="211822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𝑓</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D4D844A6-CEB5-41F0-AB35-32727FB0D429}"/>
                  </a:ext>
                </a:extLst>
              </p:cNvPr>
              <p:cNvSpPr>
                <a:spLocks noRot="1" noChangeAspect="1" noMove="1" noResize="1" noEditPoints="1" noAdjustHandles="1" noChangeArrowheads="1" noChangeShapeType="1" noTextEdit="1"/>
              </p:cNvSpPr>
              <p:nvPr/>
            </p:nvSpPr>
            <p:spPr>
              <a:xfrm>
                <a:off x="4555096" y="2118228"/>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2F58D5-7DB8-4D5E-8860-F1E087F95B67}"/>
                  </a:ext>
                </a:extLst>
              </p:cNvPr>
              <p:cNvSpPr/>
              <p:nvPr/>
            </p:nvSpPr>
            <p:spPr>
              <a:xfrm>
                <a:off x="7635330" y="2118228"/>
                <a:ext cx="484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6" name="矩形 5">
                <a:extLst>
                  <a:ext uri="{FF2B5EF4-FFF2-40B4-BE49-F238E27FC236}">
                    <a16:creationId xmlns:a16="http://schemas.microsoft.com/office/drawing/2014/main" id="{052F58D5-7DB8-4D5E-8860-F1E087F95B67}"/>
                  </a:ext>
                </a:extLst>
              </p:cNvPr>
              <p:cNvSpPr>
                <a:spLocks noRot="1" noChangeAspect="1" noMove="1" noResize="1" noEditPoints="1" noAdjustHandles="1" noChangeArrowheads="1" noChangeShapeType="1" noTextEdit="1"/>
              </p:cNvSpPr>
              <p:nvPr/>
            </p:nvSpPr>
            <p:spPr>
              <a:xfrm>
                <a:off x="7635330" y="2118228"/>
                <a:ext cx="48410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B3A6BC1-953E-4278-BBCA-8D280FBB80C5}"/>
                  </a:ext>
                </a:extLst>
              </p:cNvPr>
              <p:cNvSpPr/>
              <p:nvPr/>
            </p:nvSpPr>
            <p:spPr>
              <a:xfrm>
                <a:off x="461394" y="2775321"/>
                <a:ext cx="4841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𝑥</m:t>
                      </m:r>
                    </m:oMath>
                  </m:oMathPara>
                </a14:m>
                <a:endParaRPr lang="zh-CN" altLang="en-US" sz="2800" dirty="0"/>
              </a:p>
            </p:txBody>
          </p:sp>
        </mc:Choice>
        <mc:Fallback xmlns="">
          <p:sp>
            <p:nvSpPr>
              <p:cNvPr id="7" name="矩形 6">
                <a:extLst>
                  <a:ext uri="{FF2B5EF4-FFF2-40B4-BE49-F238E27FC236}">
                    <a16:creationId xmlns:a16="http://schemas.microsoft.com/office/drawing/2014/main" id="{6B3A6BC1-953E-4278-BBCA-8D280FBB80C5}"/>
                  </a:ext>
                </a:extLst>
              </p:cNvPr>
              <p:cNvSpPr>
                <a:spLocks noRot="1" noChangeAspect="1" noMove="1" noResize="1" noEditPoints="1" noAdjustHandles="1" noChangeArrowheads="1" noChangeShapeType="1" noTextEdit="1"/>
              </p:cNvSpPr>
              <p:nvPr/>
            </p:nvSpPr>
            <p:spPr>
              <a:xfrm>
                <a:off x="461394" y="2775321"/>
                <a:ext cx="48410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D01328F-2DF5-498F-B4B3-7C05730303C0}"/>
                  </a:ext>
                </a:extLst>
              </p:cNvPr>
              <p:cNvSpPr/>
              <p:nvPr/>
            </p:nvSpPr>
            <p:spPr>
              <a:xfrm>
                <a:off x="6348532" y="3403726"/>
                <a:ext cx="981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smtClean="0">
                              <a:solidFill>
                                <a:srgbClr val="000066"/>
                              </a:solidFill>
                              <a:latin typeface="Cambria Math" panose="02040503050406030204" pitchFamily="18" charset="0"/>
                            </a:rPr>
                          </m:ctrlPr>
                        </m:dPr>
                        <m:e>
                          <m:r>
                            <a:rPr lang="zh-CN" altLang="en-US" sz="2800" i="1">
                              <a:solidFill>
                                <a:srgbClr val="000066"/>
                              </a:solidFill>
                              <a:latin typeface="Cambria Math" panose="02040503050406030204" pitchFamily="18" charset="0"/>
                            </a:rPr>
                            <m:t>𝑓</m:t>
                          </m:r>
                          <m:r>
                            <a:rPr lang="zh-CN" altLang="en-US" sz="2800" i="0">
                              <a:solidFill>
                                <a:srgbClr val="000066"/>
                              </a:solidFill>
                              <a:latin typeface="Cambria Math" panose="02040503050406030204" pitchFamily="18" charset="0"/>
                            </a:rPr>
                            <m:t>(</m:t>
                          </m:r>
                          <m:r>
                            <a:rPr lang="zh-CN" altLang="en-US" sz="2800" i="1">
                              <a:solidFill>
                                <a:srgbClr val="000066"/>
                              </a:solidFill>
                              <a:latin typeface="Cambria Math" panose="02040503050406030204" pitchFamily="18" charset="0"/>
                            </a:rPr>
                            <m:t>𝑥</m:t>
                          </m:r>
                        </m:e>
                      </m:d>
                    </m:oMath>
                  </m:oMathPara>
                </a14:m>
                <a:endParaRPr lang="zh-CN" altLang="en-US" sz="28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5D01328F-2DF5-498F-B4B3-7C05730303C0}"/>
                  </a:ext>
                </a:extLst>
              </p:cNvPr>
              <p:cNvSpPr>
                <a:spLocks noRot="1" noChangeAspect="1" noMove="1" noResize="1" noEditPoints="1" noAdjustHandles="1" noChangeArrowheads="1" noChangeShapeType="1" noTextEdit="1"/>
              </p:cNvSpPr>
              <p:nvPr/>
            </p:nvSpPr>
            <p:spPr>
              <a:xfrm>
                <a:off x="6348532" y="3403726"/>
                <a:ext cx="9818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0A9F9EA-38DF-471F-B1FB-8A992BD754E7}"/>
                  </a:ext>
                </a:extLst>
              </p:cNvPr>
              <p:cNvSpPr/>
              <p:nvPr/>
            </p:nvSpPr>
            <p:spPr>
              <a:xfrm>
                <a:off x="3049525" y="4690805"/>
                <a:ext cx="60929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66"/>
                          </a:solidFill>
                          <a:latin typeface="Cambria Math" panose="02040503050406030204" pitchFamily="18" charset="0"/>
                        </a:rPr>
                        <m:t>𝜉</m:t>
                      </m:r>
                      <m:d>
                        <m:dPr>
                          <m:ctrlPr>
                            <a:rPr lang="zh-CN" altLang="en-US" sz="2400" i="1" smtClean="0">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𝑥</m:t>
                          </m:r>
                        </m:e>
                      </m:d>
                      <m:r>
                        <a:rPr lang="zh-CN" altLang="en-US" sz="2400" i="0">
                          <a:solidFill>
                            <a:srgbClr val="000066"/>
                          </a:solidFill>
                          <a:latin typeface="Cambria Math" panose="02040503050406030204" pitchFamily="18" charset="0"/>
                        </a:rPr>
                        <m:t>=</m:t>
                      </m:r>
                      <m:r>
                        <m:rPr>
                          <m:sty m:val="p"/>
                        </m:rPr>
                        <a:rPr lang="zh-CN" altLang="en-US" sz="2400" i="0">
                          <a:solidFill>
                            <a:srgbClr val="000066"/>
                          </a:solidFill>
                          <a:latin typeface="Cambria Math" panose="02040503050406030204" pitchFamily="18" charset="0"/>
                        </a:rPr>
                        <m:t>argmin</m:t>
                      </m:r>
                      <m:r>
                        <a:rPr lang="zh-CN" altLang="en-US" sz="2400" i="1">
                          <a:solidFill>
                            <a:srgbClr val="000066"/>
                          </a:solidFill>
                          <a:latin typeface="Cambria Math" panose="02040503050406030204" pitchFamily="18" charset="0"/>
                        </a:rPr>
                        <m:t>𝐿</m:t>
                      </m:r>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e>
                      </m:d>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𝛺</m:t>
                      </m:r>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𝑔</m:t>
                          </m:r>
                        </m:e>
                      </m:d>
                      <m:r>
                        <a:rPr lang="zh-CN" altLang="en-US" sz="2400" i="0">
                          <a:solidFill>
                            <a:srgbClr val="000066"/>
                          </a:solidFill>
                          <a:latin typeface="Cambria Math" panose="02040503050406030204" pitchFamily="18" charset="0"/>
                        </a:rPr>
                        <m:t>,</m:t>
                      </m:r>
                      <m:r>
                        <a:rPr lang="en-US" altLang="zh-CN" sz="2400" b="0" i="0" smtClean="0">
                          <a:solidFill>
                            <a:srgbClr val="000066"/>
                          </a:solidFill>
                          <a:latin typeface="Cambria Math" panose="02040503050406030204" pitchFamily="18" charset="0"/>
                        </a:rPr>
                        <m:t> </m:t>
                      </m:r>
                      <m:r>
                        <a:rPr lang="en-US" altLang="zh-CN" sz="2400" b="0" i="1" smtClean="0">
                          <a:solidFill>
                            <a:srgbClr val="000066"/>
                          </a:solidFill>
                          <a:latin typeface="Cambria Math" panose="02040503050406030204" pitchFamily="18" charset="0"/>
                        </a:rPr>
                        <m:t> </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𝐺</m:t>
                      </m:r>
                    </m:oMath>
                  </m:oMathPara>
                </a14:m>
                <a:endParaRPr lang="zh-CN" altLang="en-US" sz="2400"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60A9F9EA-38DF-471F-B1FB-8A992BD754E7}"/>
                  </a:ext>
                </a:extLst>
              </p:cNvPr>
              <p:cNvSpPr>
                <a:spLocks noRot="1" noChangeAspect="1" noMove="1" noResize="1" noEditPoints="1" noAdjustHandles="1" noChangeArrowheads="1" noChangeShapeType="1" noTextEdit="1"/>
              </p:cNvSpPr>
              <p:nvPr/>
            </p:nvSpPr>
            <p:spPr>
              <a:xfrm>
                <a:off x="3049525" y="4690805"/>
                <a:ext cx="6092950" cy="461665"/>
              </a:xfrm>
              <a:prstGeom prst="rect">
                <a:avLst/>
              </a:prstGeom>
              <a:blipFill>
                <a:blip r:embed="rId7"/>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3AF7073C-4598-4076-8437-A09A80DBDFA2}"/>
                  </a:ext>
                </a:extLst>
              </p:cNvPr>
              <p:cNvSpPr/>
              <p:nvPr/>
            </p:nvSpPr>
            <p:spPr>
              <a:xfrm>
                <a:off x="1411821" y="5358361"/>
                <a:ext cx="480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𝐿</m:t>
                      </m:r>
                    </m:oMath>
                  </m:oMathPara>
                </a14:m>
                <a:endParaRPr lang="zh-CN" altLang="en-US" sz="2800" dirty="0"/>
              </a:p>
            </p:txBody>
          </p:sp>
        </mc:Choice>
        <mc:Fallback xmlns="">
          <p:sp>
            <p:nvSpPr>
              <p:cNvPr id="19" name="矩形 18">
                <a:extLst>
                  <a:ext uri="{FF2B5EF4-FFF2-40B4-BE49-F238E27FC236}">
                    <a16:creationId xmlns:a16="http://schemas.microsoft.com/office/drawing/2014/main" id="{3AF7073C-4598-4076-8437-A09A80DBDFA2}"/>
                  </a:ext>
                </a:extLst>
              </p:cNvPr>
              <p:cNvSpPr>
                <a:spLocks noRot="1" noChangeAspect="1" noMove="1" noResize="1" noEditPoints="1" noAdjustHandles="1" noChangeArrowheads="1" noChangeShapeType="1" noTextEdit="1"/>
              </p:cNvSpPr>
              <p:nvPr/>
            </p:nvSpPr>
            <p:spPr>
              <a:xfrm>
                <a:off x="1411821" y="5358361"/>
                <a:ext cx="48058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2DC329D-3243-416C-B693-312E0CED3DB9}"/>
                  </a:ext>
                </a:extLst>
              </p:cNvPr>
              <p:cNvSpPr/>
              <p:nvPr/>
            </p:nvSpPr>
            <p:spPr>
              <a:xfrm>
                <a:off x="3617335" y="5343026"/>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𝛺</m:t>
                      </m:r>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D2DC329D-3243-416C-B693-312E0CED3DB9}"/>
                  </a:ext>
                </a:extLst>
              </p:cNvPr>
              <p:cNvSpPr>
                <a:spLocks noRot="1" noChangeAspect="1" noMove="1" noResize="1" noEditPoints="1" noAdjustHandles="1" noChangeArrowheads="1" noChangeShapeType="1" noTextEdit="1"/>
              </p:cNvSpPr>
              <p:nvPr/>
            </p:nvSpPr>
            <p:spPr>
              <a:xfrm>
                <a:off x="3617335" y="5343026"/>
                <a:ext cx="5357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AA90EBB-ADCA-4794-950D-1BED39BF4C27}"/>
                  </a:ext>
                </a:extLst>
              </p:cNvPr>
              <p:cNvSpPr/>
              <p:nvPr/>
            </p:nvSpPr>
            <p:spPr>
              <a:xfrm>
                <a:off x="8902184" y="5358361"/>
                <a:ext cx="480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66"/>
                          </a:solidFill>
                          <a:latin typeface="Cambria Math" panose="02040503050406030204" pitchFamily="18" charset="0"/>
                        </a:rPr>
                        <m:t>𝐿</m:t>
                      </m:r>
                    </m:oMath>
                  </m:oMathPara>
                </a14:m>
                <a:endParaRPr lang="zh-CN" altLang="en-US" sz="2800" dirty="0"/>
              </a:p>
            </p:txBody>
          </p:sp>
        </mc:Choice>
        <mc:Fallback xmlns="">
          <p:sp>
            <p:nvSpPr>
              <p:cNvPr id="22" name="矩形 21">
                <a:extLst>
                  <a:ext uri="{FF2B5EF4-FFF2-40B4-BE49-F238E27FC236}">
                    <a16:creationId xmlns:a16="http://schemas.microsoft.com/office/drawing/2014/main" id="{DAA90EBB-ADCA-4794-950D-1BED39BF4C27}"/>
                  </a:ext>
                </a:extLst>
              </p:cNvPr>
              <p:cNvSpPr>
                <a:spLocks noRot="1" noChangeAspect="1" noMove="1" noResize="1" noEditPoints="1" noAdjustHandles="1" noChangeArrowheads="1" noChangeShapeType="1" noTextEdit="1"/>
              </p:cNvSpPr>
              <p:nvPr/>
            </p:nvSpPr>
            <p:spPr>
              <a:xfrm>
                <a:off x="8902184" y="5358361"/>
                <a:ext cx="48058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4F0FAE9-C3EF-46EC-81C2-23C1A0247989}"/>
                  </a:ext>
                </a:extLst>
              </p:cNvPr>
              <p:cNvSpPr/>
              <p:nvPr/>
            </p:nvSpPr>
            <p:spPr>
              <a:xfrm>
                <a:off x="3340085" y="5783679"/>
                <a:ext cx="5511830" cy="1016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66"/>
                          </a:solidFill>
                          <a:latin typeface="Cambria Math" panose="02040503050406030204" pitchFamily="18" charset="0"/>
                        </a:rPr>
                        <m:t>𝐿</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r>
                        <a:rPr lang="zh-CN" altLang="en-US" sz="2400" i="0">
                          <a:solidFill>
                            <a:srgbClr val="000066"/>
                          </a:solidFill>
                          <a:latin typeface="Cambria Math" panose="02040503050406030204" pitchFamily="18" charset="0"/>
                        </a:rPr>
                        <m:t>)=</m:t>
                      </m:r>
                      <m:nary>
                        <m:naryPr>
                          <m:chr m:val="∑"/>
                          <m:limLoc m:val="undOvr"/>
                          <m:grow m:val="on"/>
                          <m:supHide m:val="on"/>
                          <m:ctrlPr>
                            <a:rPr lang="zh-CN" altLang="en-US" sz="2400" i="1">
                              <a:solidFill>
                                <a:srgbClr val="000066"/>
                              </a:solidFill>
                              <a:latin typeface="Cambria Math" panose="02040503050406030204" pitchFamily="18" charset="0"/>
                            </a:rPr>
                          </m:ctrlPr>
                        </m:naryPr>
                        <m:sub>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𝑍</m:t>
                          </m:r>
                        </m:sub>
                        <m:sup/>
                        <m:e>
                          <m:sSub>
                            <m:sSubPr>
                              <m:ctrlPr>
                                <a:rPr lang="zh-CN" altLang="en-US" sz="2400" i="1">
                                  <a:solidFill>
                                    <a:srgbClr val="000066"/>
                                  </a:solidFill>
                                  <a:latin typeface="Cambria Math" panose="02040503050406030204" pitchFamily="18" charset="0"/>
                                </a:rPr>
                              </m:ctrlPr>
                            </m:sSubPr>
                            <m:e>
                              <m:r>
                                <a:rPr lang="zh-CN" altLang="en-US" sz="2400" i="1">
                                  <a:solidFill>
                                    <a:srgbClr val="000066"/>
                                  </a:solidFill>
                                  <a:latin typeface="Cambria Math" panose="02040503050406030204" pitchFamily="18" charset="0"/>
                                </a:rPr>
                                <m:t>𝜋</m:t>
                              </m:r>
                            </m:e>
                            <m:sub>
                              <m:r>
                                <a:rPr lang="zh-CN" altLang="en-US" sz="2400" i="1">
                                  <a:solidFill>
                                    <a:srgbClr val="000066"/>
                                  </a:solidFill>
                                  <a:latin typeface="Cambria Math" panose="02040503050406030204" pitchFamily="18" charset="0"/>
                                </a:rPr>
                                <m:t>𝑥</m:t>
                              </m:r>
                            </m:sub>
                          </m:sSub>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sSup>
                            <m:sSupPr>
                              <m:ctrlPr>
                                <a:rPr lang="zh-CN" altLang="en-US" sz="2400" i="1">
                                  <a:solidFill>
                                    <a:srgbClr val="000066"/>
                                  </a:solidFill>
                                  <a:latin typeface="Cambria Math" panose="02040503050406030204" pitchFamily="18" charset="0"/>
                                </a:rPr>
                              </m:ctrlPr>
                            </m:sSupPr>
                            <m:e>
                              <m:d>
                                <m:dPr>
                                  <m:ctrlPr>
                                    <a:rPr lang="zh-CN" altLang="en-US" sz="2400" i="1">
                                      <a:solidFill>
                                        <a:srgbClr val="000066"/>
                                      </a:solidFill>
                                      <a:latin typeface="Cambria Math" panose="02040503050406030204" pitchFamily="18" charset="0"/>
                                    </a:rPr>
                                  </m:ctrlPr>
                                </m:dPr>
                                <m:e>
                                  <m:r>
                                    <a:rPr lang="zh-CN" altLang="en-US" sz="2400" i="1">
                                      <a:solidFill>
                                        <a:srgbClr val="000066"/>
                                      </a:solidFill>
                                      <a:latin typeface="Cambria Math" panose="02040503050406030204" pitchFamily="18" charset="0"/>
                                    </a:rPr>
                                    <m:t>𝑓</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𝑔</m:t>
                                  </m:r>
                                  <m:r>
                                    <a:rPr lang="zh-CN" altLang="en-US" sz="2400" i="0">
                                      <a:solidFill>
                                        <a:srgbClr val="000066"/>
                                      </a:solidFill>
                                      <a:latin typeface="Cambria Math" panose="02040503050406030204" pitchFamily="18" charset="0"/>
                                    </a:rPr>
                                    <m:t>(</m:t>
                                  </m:r>
                                  <m:r>
                                    <a:rPr lang="zh-CN" altLang="en-US" sz="2400" i="1">
                                      <a:solidFill>
                                        <a:srgbClr val="000066"/>
                                      </a:solidFill>
                                      <a:latin typeface="Cambria Math" panose="02040503050406030204" pitchFamily="18" charset="0"/>
                                    </a:rPr>
                                    <m:t>𝑧</m:t>
                                  </m:r>
                                  <m:r>
                                    <a:rPr lang="zh-CN" altLang="en-US" sz="2400" i="0">
                                      <a:solidFill>
                                        <a:srgbClr val="000066"/>
                                      </a:solidFill>
                                      <a:latin typeface="Cambria Math" panose="02040503050406030204" pitchFamily="18" charset="0"/>
                                    </a:rPr>
                                    <m:t>′)</m:t>
                                  </m:r>
                                </m:e>
                              </m:d>
                            </m:e>
                            <m:sup>
                              <m:r>
                                <a:rPr lang="zh-CN" altLang="en-US" sz="2400" i="0">
                                  <a:solidFill>
                                    <a:srgbClr val="000066"/>
                                  </a:solidFill>
                                  <a:latin typeface="Cambria Math" panose="02040503050406030204" pitchFamily="18" charset="0"/>
                                </a:rPr>
                                <m:t>2</m:t>
                              </m:r>
                            </m:sup>
                          </m:sSup>
                        </m:e>
                      </m:nary>
                    </m:oMath>
                  </m:oMathPara>
                </a14:m>
                <a:endParaRPr lang="zh-CN" altLang="en-US" sz="2400" dirty="0">
                  <a:solidFill>
                    <a:srgbClr val="000066"/>
                  </a:solidFill>
                </a:endParaRPr>
              </a:p>
            </p:txBody>
          </p:sp>
        </mc:Choice>
        <mc:Fallback xmlns="">
          <p:sp>
            <p:nvSpPr>
              <p:cNvPr id="23" name="矩形 22">
                <a:extLst>
                  <a:ext uri="{FF2B5EF4-FFF2-40B4-BE49-F238E27FC236}">
                    <a16:creationId xmlns:a16="http://schemas.microsoft.com/office/drawing/2014/main" id="{64F0FAE9-C3EF-46EC-81C2-23C1A0247989}"/>
                  </a:ext>
                </a:extLst>
              </p:cNvPr>
              <p:cNvSpPr>
                <a:spLocks noRot="1" noChangeAspect="1" noMove="1" noResize="1" noEditPoints="1" noAdjustHandles="1" noChangeArrowheads="1" noChangeShapeType="1" noTextEdit="1"/>
              </p:cNvSpPr>
              <p:nvPr/>
            </p:nvSpPr>
            <p:spPr>
              <a:xfrm>
                <a:off x="3340085" y="5783679"/>
                <a:ext cx="5511830" cy="101681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3955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675438"/>
            <a:ext cx="11936136" cy="2939844"/>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邻域数据生成要求</a:t>
            </a:r>
            <a:endParaRPr lang="en-US" altLang="zh-CN" sz="3200" b="1"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生成的数据点要尽可能</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符合原始数据分布</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为了获取准确的解释，有必要在待解释实例周围生成</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稠密的数据</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为了获得稳定的解释，样本生成过程的</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随机性要尽可能小</a:t>
            </a:r>
            <a:endPar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6FA47607-B96D-425F-94F0-BEB15C08D483}"/>
              </a:ext>
            </a:extLst>
          </p:cNvPr>
          <p:cNvPicPr>
            <a:picLocks noChangeAspect="1"/>
          </p:cNvPicPr>
          <p:nvPr/>
        </p:nvPicPr>
        <p:blipFill>
          <a:blip r:embed="rId3"/>
          <a:stretch>
            <a:fillRect/>
          </a:stretch>
        </p:blipFill>
        <p:spPr>
          <a:xfrm>
            <a:off x="2155971" y="3752452"/>
            <a:ext cx="7644532" cy="3013269"/>
          </a:xfrm>
          <a:prstGeom prst="rect">
            <a:avLst/>
          </a:prstGeom>
        </p:spPr>
      </p:pic>
    </p:spTree>
    <p:extLst>
      <p:ext uri="{BB962C8B-B14F-4D97-AF65-F5344CB8AC3E}">
        <p14:creationId xmlns:p14="http://schemas.microsoft.com/office/powerpoint/2010/main" val="2197203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36321" y="1128444"/>
            <a:ext cx="11936136" cy="743665"/>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en-US" altLang="zh-CN" sz="32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LIME</a:t>
            </a:r>
            <a:r>
              <a:rPr lang="zh-CN" altLang="en-US" sz="3200" b="1" dirty="0">
                <a:solidFill>
                  <a:srgbClr val="000066"/>
                </a:solidFill>
                <a:latin typeface="微软雅黑" panose="020B0503020204020204" pitchFamily="34" charset="-122"/>
                <a:ea typeface="微软雅黑" panose="020B0503020204020204" pitchFamily="34" charset="-122"/>
              </a:rPr>
              <a:t>解释</a:t>
            </a:r>
            <a:r>
              <a:rPr lang="zh-CN" altLang="en-US" sz="3200" b="1" dirty="0">
                <a:solidFill>
                  <a:srgbClr val="C00000"/>
                </a:solidFill>
                <a:latin typeface="微软雅黑" panose="020B0503020204020204" pitchFamily="34" charset="-122"/>
                <a:ea typeface="微软雅黑" panose="020B0503020204020204" pitchFamily="34" charset="-122"/>
              </a:rPr>
              <a:t>表格</a:t>
            </a:r>
            <a:r>
              <a:rPr lang="zh-CN" altLang="en-US" sz="3200" b="1" dirty="0">
                <a:solidFill>
                  <a:srgbClr val="000066"/>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图片</a:t>
            </a:r>
            <a:r>
              <a:rPr lang="zh-CN" altLang="en-US" sz="3200" b="1" dirty="0">
                <a:solidFill>
                  <a:srgbClr val="000066"/>
                </a:solidFill>
                <a:latin typeface="微软雅黑" panose="020B0503020204020204" pitchFamily="34" charset="-122"/>
                <a:ea typeface="微软雅黑" panose="020B0503020204020204" pitchFamily="34" charset="-122"/>
              </a:rPr>
              <a:t>分类模型</a:t>
            </a:r>
            <a:endParaRPr lang="en-US" altLang="zh-CN" sz="3200" b="1" dirty="0">
              <a:solidFill>
                <a:srgbClr val="000066"/>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BABE6D5-885D-41ED-85E2-A3273D4DF95A}"/>
              </a:ext>
            </a:extLst>
          </p:cNvPr>
          <p:cNvPicPr>
            <a:picLocks noChangeAspect="1"/>
          </p:cNvPicPr>
          <p:nvPr/>
        </p:nvPicPr>
        <p:blipFill>
          <a:blip r:embed="rId3"/>
          <a:stretch>
            <a:fillRect/>
          </a:stretch>
        </p:blipFill>
        <p:spPr>
          <a:xfrm>
            <a:off x="6420461" y="2231233"/>
            <a:ext cx="5659686" cy="3666103"/>
          </a:xfrm>
          <a:prstGeom prst="rect">
            <a:avLst/>
          </a:prstGeom>
        </p:spPr>
      </p:pic>
      <p:pic>
        <p:nvPicPr>
          <p:cNvPr id="5" name="图片 4">
            <a:extLst>
              <a:ext uri="{FF2B5EF4-FFF2-40B4-BE49-F238E27FC236}">
                <a16:creationId xmlns:a16="http://schemas.microsoft.com/office/drawing/2014/main" id="{1C36D258-B572-4179-8D50-AFB0A06E81AA}"/>
              </a:ext>
            </a:extLst>
          </p:cNvPr>
          <p:cNvPicPr>
            <a:picLocks noChangeAspect="1"/>
          </p:cNvPicPr>
          <p:nvPr/>
        </p:nvPicPr>
        <p:blipFill>
          <a:blip r:embed="rId4"/>
          <a:stretch>
            <a:fillRect/>
          </a:stretch>
        </p:blipFill>
        <p:spPr>
          <a:xfrm>
            <a:off x="111853" y="2399013"/>
            <a:ext cx="6268927" cy="3565233"/>
          </a:xfrm>
          <a:prstGeom prst="rect">
            <a:avLst/>
          </a:prstGeom>
        </p:spPr>
      </p:pic>
    </p:spTree>
    <p:extLst>
      <p:ext uri="{BB962C8B-B14F-4D97-AF65-F5344CB8AC3E}">
        <p14:creationId xmlns:p14="http://schemas.microsoft.com/office/powerpoint/2010/main" val="2960169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685551"/>
            <a:ext cx="11936136" cy="3586175"/>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模型计算与可解释性</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CNN</a:t>
            </a:r>
            <a:r>
              <a:rPr lang="zh-CN" altLang="en-US" sz="2800" dirty="0">
                <a:solidFill>
                  <a:srgbClr val="000066"/>
                </a:solidFill>
                <a:latin typeface="微软雅黑" panose="020B0503020204020204" pitchFamily="34" charset="-122"/>
                <a:ea typeface="微软雅黑" panose="020B0503020204020204" pitchFamily="34" charset="-122"/>
              </a:rPr>
              <a:t>计算过程实现从输入变量到输出预测的映射。</a:t>
            </a:r>
            <a:r>
              <a:rPr lang="zh-CN" altLang="en-US" sz="2800" b="1" dirty="0">
                <a:solidFill>
                  <a:srgbClr val="C00000"/>
                </a:solidFill>
                <a:latin typeface="微软雅黑" panose="020B0503020204020204" pitchFamily="34" charset="-122"/>
                <a:ea typeface="微软雅黑" panose="020B0503020204020204" pitchFamily="34" charset="-122"/>
              </a:rPr>
              <a:t>输入空间</a:t>
            </a:r>
            <a:r>
              <a:rPr lang="zh-CN" altLang="en-US" sz="2800" dirty="0">
                <a:solidFill>
                  <a:srgbClr val="000066"/>
                </a:solidFill>
                <a:latin typeface="微软雅黑" panose="020B0503020204020204" pitchFamily="34" charset="-122"/>
                <a:ea typeface="微软雅黑" panose="020B0503020204020204" pitchFamily="34" charset="-122"/>
              </a:rPr>
              <a:t>是可理解的物理空间</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如图像、文本</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特征编码</a:t>
            </a:r>
            <a:r>
              <a:rPr lang="zh-CN" altLang="en-US" sz="2800" dirty="0">
                <a:solidFill>
                  <a:srgbClr val="000066"/>
                </a:solidFill>
                <a:latin typeface="微软雅黑" panose="020B0503020204020204" pitchFamily="34" charset="-122"/>
                <a:ea typeface="微软雅黑" panose="020B0503020204020204" pitchFamily="34" charset="-122"/>
              </a:rPr>
              <a:t>位于人类难以理解的高维空间</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解释</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CNN </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的目的</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就是将中间层特征编码和输出层预测结果反向映射到输入空间，实现不可解释域向可解释域的映射</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FA682977-FC7E-411C-BB8E-FF8FEFC01CE6}"/>
              </a:ext>
            </a:extLst>
          </p:cNvPr>
          <p:cNvPicPr>
            <a:picLocks noChangeAspect="1"/>
          </p:cNvPicPr>
          <p:nvPr/>
        </p:nvPicPr>
        <p:blipFill>
          <a:blip r:embed="rId3"/>
          <a:stretch>
            <a:fillRect/>
          </a:stretch>
        </p:blipFill>
        <p:spPr>
          <a:xfrm>
            <a:off x="3046514" y="4340459"/>
            <a:ext cx="6098971" cy="2425262"/>
          </a:xfrm>
          <a:prstGeom prst="rect">
            <a:avLst/>
          </a:prstGeom>
        </p:spPr>
      </p:pic>
    </p:spTree>
    <p:extLst>
      <p:ext uri="{BB962C8B-B14F-4D97-AF65-F5344CB8AC3E}">
        <p14:creationId xmlns:p14="http://schemas.microsoft.com/office/powerpoint/2010/main" val="844640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7932" y="1073343"/>
            <a:ext cx="11936136" cy="487909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可视化解释过程</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解释内部特征</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研究</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内部特征</a:t>
            </a:r>
            <a:r>
              <a:rPr lang="zh-CN" altLang="en-US" sz="2800" dirty="0">
                <a:solidFill>
                  <a:srgbClr val="000066"/>
                </a:solidFill>
                <a:latin typeface="微软雅黑" panose="020B0503020204020204" pitchFamily="34" charset="-122"/>
                <a:ea typeface="微软雅黑" panose="020B0503020204020204" pitchFamily="34" charset="-122"/>
              </a:rPr>
              <a:t>编码了哪些知识，以怎样的形式组织这些知识</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决策与特征关联</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研究中间层</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特征编码</a:t>
            </a:r>
            <a:r>
              <a:rPr lang="zh-CN" altLang="en-US" sz="2800" dirty="0">
                <a:solidFill>
                  <a:srgbClr val="000066"/>
                </a:solidFill>
                <a:latin typeface="微软雅黑" panose="020B0503020204020204" pitchFamily="34" charset="-122"/>
                <a:ea typeface="微软雅黑" panose="020B0503020204020204" pitchFamily="34" charset="-122"/>
              </a:rPr>
              <a:t>与</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输出预测结果</a:t>
            </a:r>
            <a:r>
              <a:rPr lang="zh-CN" altLang="en-US" sz="2800" dirty="0">
                <a:solidFill>
                  <a:srgbClr val="000066"/>
                </a:solidFill>
                <a:latin typeface="微软雅黑" panose="020B0503020204020204" pitchFamily="34" charset="-122"/>
                <a:ea typeface="微软雅黑" panose="020B0503020204020204" pitchFamily="34" charset="-122"/>
              </a:rPr>
              <a:t>之间的关系</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解释输入与输出关系</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研究</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输入变量</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中间层特征编码</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highlight>
                  <a:srgbClr val="FFFF00"/>
                </a:highlight>
                <a:latin typeface="微软雅黑" panose="020B0503020204020204" pitchFamily="34" charset="-122"/>
                <a:ea typeface="微软雅黑" panose="020B0503020204020204" pitchFamily="34" charset="-122"/>
              </a:rPr>
              <a:t>输出预测</a:t>
            </a:r>
            <a:r>
              <a:rPr lang="zh-CN" altLang="en-US" sz="2800" dirty="0">
                <a:solidFill>
                  <a:srgbClr val="000066"/>
                </a:solidFill>
                <a:latin typeface="微软雅黑" panose="020B0503020204020204" pitchFamily="34" charset="-122"/>
                <a:ea typeface="微软雅黑" panose="020B0503020204020204" pitchFamily="34" charset="-122"/>
              </a:rPr>
              <a:t>三者之间的关系。</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373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5835" y="781469"/>
            <a:ext cx="11936136" cy="2940100"/>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显著图</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显著图属于事后解释方法，以</a:t>
            </a:r>
            <a:r>
              <a:rPr lang="zh-CN" altLang="en-US" sz="2800" b="1" dirty="0">
                <a:solidFill>
                  <a:srgbClr val="C00000"/>
                </a:solidFill>
                <a:latin typeface="微软雅黑" panose="020B0503020204020204" pitchFamily="34" charset="-122"/>
                <a:ea typeface="微软雅黑" panose="020B0503020204020204" pitchFamily="34" charset="-122"/>
              </a:rPr>
              <a:t>可视化</a:t>
            </a:r>
            <a:r>
              <a:rPr lang="zh-CN" altLang="en-US" sz="2800" dirty="0">
                <a:solidFill>
                  <a:srgbClr val="000066"/>
                </a:solidFill>
                <a:latin typeface="微软雅黑" panose="020B0503020204020204" pitchFamily="34" charset="-122"/>
                <a:ea typeface="微软雅黑" panose="020B0503020204020204" pitchFamily="34" charset="-122"/>
              </a:rPr>
              <a:t>的方式对网络表征和输出决策进   </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行解释。</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显著图像素强度与该像素</a:t>
            </a:r>
            <a:r>
              <a:rPr lang="zh-CN" altLang="en-US" sz="2800" b="1" dirty="0">
                <a:solidFill>
                  <a:srgbClr val="C00000"/>
                </a:solidFill>
                <a:latin typeface="微软雅黑" panose="020B0503020204020204" pitchFamily="34" charset="-122"/>
                <a:ea typeface="微软雅黑" panose="020B0503020204020204" pitchFamily="34" charset="-122"/>
              </a:rPr>
              <a:t>对决策结果的重要性</a:t>
            </a:r>
            <a:r>
              <a:rPr lang="zh-CN" altLang="en-US" sz="2800" dirty="0">
                <a:solidFill>
                  <a:srgbClr val="000066"/>
                </a:solidFill>
                <a:latin typeface="微软雅黑" panose="020B0503020204020204" pitchFamily="34" charset="-122"/>
                <a:ea typeface="微软雅黑" panose="020B0503020204020204" pitchFamily="34" charset="-122"/>
              </a:rPr>
              <a:t>相对应。</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4A8A8A7-2805-4C93-9F29-6E67E0103C3E}"/>
              </a:ext>
            </a:extLst>
          </p:cNvPr>
          <p:cNvPicPr>
            <a:picLocks noChangeAspect="1"/>
          </p:cNvPicPr>
          <p:nvPr/>
        </p:nvPicPr>
        <p:blipFill>
          <a:blip r:embed="rId3"/>
          <a:stretch>
            <a:fillRect/>
          </a:stretch>
        </p:blipFill>
        <p:spPr>
          <a:xfrm>
            <a:off x="2020400" y="3877867"/>
            <a:ext cx="8151200" cy="2887854"/>
          </a:xfrm>
          <a:prstGeom prst="rect">
            <a:avLst/>
          </a:prstGeom>
        </p:spPr>
      </p:pic>
    </p:spTree>
    <p:extLst>
      <p:ext uri="{BB962C8B-B14F-4D97-AF65-F5344CB8AC3E}">
        <p14:creationId xmlns:p14="http://schemas.microsoft.com/office/powerpoint/2010/main" val="2690029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5835" y="831803"/>
            <a:ext cx="11936136" cy="552542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类激活图</a:t>
            </a:r>
            <a:r>
              <a:rPr lang="en-US" altLang="zh-CN" sz="3200" b="1" dirty="0">
                <a:solidFill>
                  <a:srgbClr val="000066"/>
                </a:solidFill>
                <a:latin typeface="微软雅黑" panose="020B0503020204020204" pitchFamily="34" charset="-122"/>
                <a:ea typeface="微软雅黑" panose="020B0503020204020204" pitchFamily="34" charset="-122"/>
              </a:rPr>
              <a:t>(class activation mapping)</a:t>
            </a:r>
            <a:endPar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类激活图是一种</a:t>
            </a:r>
            <a:r>
              <a:rPr lang="zh-CN" altLang="en-US" sz="2800" b="1" dirty="0">
                <a:solidFill>
                  <a:srgbClr val="C00000"/>
                </a:solidFill>
                <a:latin typeface="微软雅黑" panose="020B0503020204020204" pitchFamily="34" charset="-122"/>
                <a:ea typeface="微软雅黑" panose="020B0503020204020204" pitchFamily="34" charset="-122"/>
              </a:rPr>
              <a:t>含有类别信息</a:t>
            </a:r>
            <a:r>
              <a:rPr lang="zh-CN" altLang="en-US" sz="2800" dirty="0">
                <a:solidFill>
                  <a:srgbClr val="000066"/>
                </a:solidFill>
                <a:latin typeface="微软雅黑" panose="020B0503020204020204" pitchFamily="34" charset="-122"/>
                <a:ea typeface="微软雅黑" panose="020B0503020204020204" pitchFamily="34" charset="-122"/>
              </a:rPr>
              <a:t>的显著图，使用</a:t>
            </a:r>
            <a:r>
              <a:rPr lang="zh-CN" altLang="en-US" sz="2800" b="1" dirty="0">
                <a:solidFill>
                  <a:srgbClr val="C00000"/>
                </a:solidFill>
                <a:latin typeface="微软雅黑" panose="020B0503020204020204" pitchFamily="34" charset="-122"/>
                <a:ea typeface="微软雅黑" panose="020B0503020204020204" pitchFamily="34" charset="-122"/>
              </a:rPr>
              <a:t>区域级</a:t>
            </a:r>
            <a:r>
              <a:rPr lang="zh-CN" altLang="en-US" sz="2800" dirty="0">
                <a:solidFill>
                  <a:srgbClr val="000066"/>
                </a:solidFill>
                <a:latin typeface="微软雅黑" panose="020B0503020204020204" pitchFamily="34" charset="-122"/>
                <a:ea typeface="微软雅黑" panose="020B0503020204020204" pitchFamily="34" charset="-122"/>
              </a:rPr>
              <a:t>的特征高亮方式，以突出与特定类别最相关的区域。</a:t>
            </a:r>
            <a:endParaRPr lang="en-US" altLang="zh-CN" sz="2800" dirty="0">
              <a:solidFill>
                <a:srgbClr val="000066"/>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基本思想</a:t>
            </a:r>
            <a:r>
              <a:rPr lang="zh-CN" altLang="en-US" sz="2800" dirty="0">
                <a:solidFill>
                  <a:srgbClr val="000066"/>
                </a:solidFill>
                <a:latin typeface="微软雅黑" panose="020B0503020204020204" pitchFamily="34" charset="-122"/>
                <a:ea typeface="微软雅黑" panose="020B0503020204020204" pitchFamily="34" charset="-122"/>
              </a:rPr>
              <a:t>：随着</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CNN</a:t>
            </a:r>
            <a:r>
              <a:rPr lang="zh-CN" altLang="en-US" sz="2800" dirty="0">
                <a:solidFill>
                  <a:srgbClr val="000066"/>
                </a:solidFill>
                <a:latin typeface="微软雅黑" panose="020B0503020204020204" pitchFamily="34" charset="-122"/>
                <a:ea typeface="微软雅黑" panose="020B0503020204020204" pitchFamily="34" charset="-122"/>
              </a:rPr>
              <a:t>层数加深，中间层特征图所含目标信息越来越抽象，语义信息也越来越丰富。</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CNN</a:t>
            </a:r>
            <a:r>
              <a:rPr lang="zh-CN" altLang="en-US" sz="2800" b="1" dirty="0">
                <a:solidFill>
                  <a:srgbClr val="C00000"/>
                </a:solidFill>
                <a:latin typeface="微软雅黑" panose="020B0503020204020204" pitchFamily="34" charset="-122"/>
                <a:ea typeface="微软雅黑" panose="020B0503020204020204" pitchFamily="34" charset="-122"/>
              </a:rPr>
              <a:t>最后的卷积层</a:t>
            </a:r>
            <a:r>
              <a:rPr lang="zh-CN" altLang="en-US" sz="2800" dirty="0">
                <a:solidFill>
                  <a:srgbClr val="000066"/>
                </a:solidFill>
                <a:latin typeface="微软雅黑" panose="020B0503020204020204" pitchFamily="34" charset="-122"/>
                <a:ea typeface="微软雅黑" panose="020B0503020204020204" pitchFamily="34" charset="-122"/>
              </a:rPr>
              <a:t>在高层语义信息上达到最佳，其</a:t>
            </a:r>
            <a:r>
              <a:rPr lang="zh-CN" altLang="en-US" sz="2800" b="1" dirty="0">
                <a:solidFill>
                  <a:srgbClr val="C00000"/>
                </a:solidFill>
                <a:latin typeface="微软雅黑" panose="020B0503020204020204" pitchFamily="34" charset="-122"/>
                <a:ea typeface="微软雅黑" panose="020B0503020204020204" pitchFamily="34" charset="-122"/>
              </a:rPr>
              <a:t>对应的特征图</a:t>
            </a:r>
            <a:r>
              <a:rPr lang="zh-CN" altLang="en-US" sz="2800" dirty="0">
                <a:solidFill>
                  <a:srgbClr val="000066"/>
                </a:solidFill>
                <a:latin typeface="微软雅黑" panose="020B0503020204020204" pitchFamily="34" charset="-122"/>
                <a:ea typeface="微软雅黑" panose="020B0503020204020204" pitchFamily="34" charset="-122"/>
              </a:rPr>
              <a:t>含有最佳的目标级语义信息，且</a:t>
            </a:r>
            <a:r>
              <a:rPr lang="zh-CN" altLang="en-US" sz="2800" b="1" dirty="0">
                <a:solidFill>
                  <a:srgbClr val="C00000"/>
                </a:solidFill>
                <a:latin typeface="微软雅黑" panose="020B0503020204020204" pitchFamily="34" charset="-122"/>
                <a:ea typeface="微软雅黑" panose="020B0503020204020204" pitchFamily="34" charset="-122"/>
              </a:rPr>
              <a:t>特征图每个通道检测到目标的不同激活部位</a:t>
            </a:r>
            <a:r>
              <a:rPr lang="zh-CN" altLang="en-US" sz="2800" dirty="0">
                <a:solidFill>
                  <a:srgbClr val="000066"/>
                </a:solidFill>
                <a:latin typeface="微软雅黑" panose="020B0503020204020204" pitchFamily="34" charset="-122"/>
                <a:ea typeface="微软雅黑" panose="020B0503020204020204" pitchFamily="34" charset="-122"/>
              </a:rPr>
              <a:t>。根据各通道对输出类别的贡献权重对其进行加权组合，可生成与该类别最相关的类激活图。</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150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4731391"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鲁棒性定义</a:t>
            </a:r>
          </a:p>
        </p:txBody>
      </p:sp>
      <p:sp>
        <p:nvSpPr>
          <p:cNvPr id="3" name="文本框 2">
            <a:extLst>
              <a:ext uri="{FF2B5EF4-FFF2-40B4-BE49-F238E27FC236}">
                <a16:creationId xmlns:a16="http://schemas.microsoft.com/office/drawing/2014/main" id="{420F737A-A9A1-46A4-B0D7-B815EAA38D77}"/>
              </a:ext>
            </a:extLst>
          </p:cNvPr>
          <p:cNvSpPr txBox="1"/>
          <p:nvPr/>
        </p:nvSpPr>
        <p:spPr>
          <a:xfrm>
            <a:off x="232095" y="1073790"/>
            <a:ext cx="11727809" cy="5679312"/>
          </a:xfrm>
          <a:prstGeom prst="rect">
            <a:avLst/>
          </a:prstGeom>
          <a:noFill/>
        </p:spPr>
        <p:txBody>
          <a:bodyPr wrap="square" rtlCol="0">
            <a:spAutoFit/>
          </a:bodyPr>
          <a:lstStyle/>
          <a:p>
            <a:pPr marL="457200" indent="-457200">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定义</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highlight>
                  <a:srgbClr val="FFFF00"/>
                </a:highlight>
                <a:latin typeface="微软雅黑" panose="020B0503020204020204" pitchFamily="34" charset="-122"/>
                <a:ea typeface="微软雅黑" panose="020B0503020204020204" pitchFamily="34" charset="-122"/>
              </a:rPr>
              <a:t>鲁棒性</a:t>
            </a:r>
            <a:r>
              <a:rPr lang="zh-CN" altLang="en-US" sz="2800" dirty="0">
                <a:solidFill>
                  <a:srgbClr val="000066"/>
                </a:solidFill>
                <a:latin typeface="微软雅黑" panose="020B0503020204020204" pitchFamily="34" charset="-122"/>
                <a:ea typeface="微软雅黑" panose="020B0503020204020204" pitchFamily="34" charset="-122"/>
              </a:rPr>
              <a:t>：在</a:t>
            </a:r>
            <a:r>
              <a:rPr lang="zh-CN" altLang="en-US" sz="2800" b="1" dirty="0">
                <a:solidFill>
                  <a:srgbClr val="C00000"/>
                </a:solidFill>
                <a:latin typeface="微软雅黑" panose="020B0503020204020204" pitchFamily="34" charset="-122"/>
                <a:ea typeface="微软雅黑" panose="020B0503020204020204" pitchFamily="34" charset="-122"/>
              </a:rPr>
              <a:t>无效输入</a:t>
            </a:r>
            <a:r>
              <a:rPr lang="zh-CN" altLang="en-US" sz="2800" dirty="0">
                <a:solidFill>
                  <a:srgbClr val="000066"/>
                </a:solidFill>
                <a:latin typeface="微软雅黑" panose="020B0503020204020204" pitchFamily="34" charset="-122"/>
                <a:ea typeface="微软雅黑" panose="020B0503020204020204" pitchFamily="34" charset="-122"/>
              </a:rPr>
              <a:t>或者</a:t>
            </a:r>
            <a:r>
              <a:rPr lang="zh-CN" altLang="en-US" sz="2800" b="1" dirty="0">
                <a:solidFill>
                  <a:srgbClr val="C00000"/>
                </a:solidFill>
                <a:latin typeface="微软雅黑" panose="020B0503020204020204" pitchFamily="34" charset="-122"/>
                <a:ea typeface="微软雅黑" panose="020B0503020204020204" pitchFamily="34" charset="-122"/>
              </a:rPr>
              <a:t>压力环境</a:t>
            </a:r>
            <a:r>
              <a:rPr lang="zh-CN" altLang="en-US" sz="2800" dirty="0">
                <a:solidFill>
                  <a:srgbClr val="000066"/>
                </a:solidFill>
                <a:latin typeface="微软雅黑" panose="020B0503020204020204" pitchFamily="34" charset="-122"/>
                <a:ea typeface="微软雅黑" panose="020B0503020204020204" pitchFamily="34" charset="-122"/>
              </a:rPr>
              <a:t>下，系统或者系统组件可以正确运行的程度 </a:t>
            </a:r>
            <a:r>
              <a:rPr lang="en-US" altLang="zh-CN" sz="2800" dirty="0">
                <a:solidFill>
                  <a:srgbClr val="000066"/>
                </a:solidFill>
                <a:latin typeface="微软雅黑" panose="020B0503020204020204" pitchFamily="34" charset="-122"/>
                <a:ea typeface="微软雅黑" panose="020B0503020204020204" pitchFamily="34" charset="-122"/>
              </a:rPr>
              <a:t>-- </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IEEE</a:t>
            </a:r>
            <a:r>
              <a:rPr lang="zh-CN" altLang="en-US" sz="2800" dirty="0">
                <a:solidFill>
                  <a:srgbClr val="000066"/>
                </a:solidFill>
                <a:latin typeface="微软雅黑" panose="020B0503020204020204" pitchFamily="34" charset="-122"/>
                <a:ea typeface="微软雅黑" panose="020B0503020204020204" pitchFamily="34" charset="-122"/>
              </a:rPr>
              <a:t>软件工程标准术语</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highlight>
                  <a:srgbClr val="FFFF00"/>
                </a:highlight>
                <a:latin typeface="微软雅黑" panose="020B0503020204020204" pitchFamily="34" charset="-122"/>
                <a:ea typeface="微软雅黑" panose="020B0503020204020204" pitchFamily="34" charset="-122"/>
              </a:rPr>
              <a:t>智能软件系统的鲁棒性</a:t>
            </a:r>
            <a:r>
              <a:rPr lang="zh-CN" altLang="en-US" sz="2800" dirty="0">
                <a:solidFill>
                  <a:srgbClr val="000066"/>
                </a:solidFill>
                <a:latin typeface="微软雅黑" panose="020B0503020204020204" pitchFamily="34" charset="-122"/>
                <a:ea typeface="微软雅黑" panose="020B0503020204020204" pitchFamily="34" charset="-122"/>
              </a:rPr>
              <a:t>：假设   为人工智能软件系统，      度量   运行的正确性，      表示人工智能软件系统   的任意组件</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如数据、学习程序或者框架</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被干扰后的系统，则</a:t>
            </a:r>
            <a:r>
              <a:rPr lang="zh-CN" altLang="en-US" sz="2800" b="1" dirty="0">
                <a:solidFill>
                  <a:srgbClr val="C00000"/>
                </a:solidFill>
                <a:latin typeface="微软雅黑" panose="020B0503020204020204" pitchFamily="34" charset="-122"/>
                <a:ea typeface="微软雅黑" panose="020B0503020204020204" pitchFamily="34" charset="-122"/>
              </a:rPr>
              <a:t>人工智能软件系统</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的鲁棒性 </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rPr>
              <a:t>    定义为        与             之间的度量</a:t>
            </a:r>
            <a:r>
              <a:rPr lang="zh-CN" altLang="en-US" sz="2800" dirty="0">
                <a:solidFill>
                  <a:srgbClr val="000066"/>
                </a:solidFill>
                <a:latin typeface="微软雅黑" panose="020B0503020204020204" pitchFamily="34" charset="-122"/>
                <a:ea typeface="微软雅黑" panose="020B0503020204020204" pitchFamily="34" charset="-122"/>
              </a:rPr>
              <a:t>，如下：</a:t>
            </a:r>
            <a:endParaRPr lang="en-US" altLang="zh-CN" sz="2800" dirty="0">
              <a:solidFill>
                <a:srgbClr val="000066"/>
              </a:solidFill>
              <a:latin typeface="微软雅黑" panose="020B0503020204020204" pitchFamily="34" charset="-122"/>
              <a:ea typeface="微软雅黑" panose="020B0503020204020204" pitchFamily="34" charset="-122"/>
            </a:endParaRPr>
          </a:p>
          <a:p>
            <a:pPr lvl="1">
              <a:lnSpc>
                <a:spcPct val="150000"/>
              </a:lnSpc>
            </a:pP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鲁棒性衡量了</a:t>
            </a:r>
            <a:r>
              <a:rPr lang="zh-CN" altLang="en-US" sz="2800" b="1" dirty="0">
                <a:solidFill>
                  <a:srgbClr val="C00000"/>
                </a:solidFill>
                <a:latin typeface="微软雅黑" panose="020B0503020204020204" pitchFamily="34" charset="-122"/>
                <a:ea typeface="微软雅黑" panose="020B0503020204020204" pitchFamily="34" charset="-122"/>
              </a:rPr>
              <a:t>人工智能软件系统对干扰的抵抗能力</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38DFFD-80E1-49BA-8249-5FEC32E43DFD}"/>
                  </a:ext>
                </a:extLst>
              </p:cNvPr>
              <p:cNvSpPr/>
              <p:nvPr/>
            </p:nvSpPr>
            <p:spPr>
              <a:xfrm>
                <a:off x="5788790" y="2965508"/>
                <a:ext cx="480196" cy="523220"/>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A138DFFD-80E1-49BA-8249-5FEC32E43DFD}"/>
                  </a:ext>
                </a:extLst>
              </p:cNvPr>
              <p:cNvSpPr>
                <a:spLocks noRot="1" noChangeAspect="1" noMove="1" noResize="1" noEditPoints="1" noAdjustHandles="1" noChangeArrowheads="1" noChangeShapeType="1" noTextEdit="1"/>
              </p:cNvSpPr>
              <p:nvPr/>
            </p:nvSpPr>
            <p:spPr>
              <a:xfrm>
                <a:off x="5788790" y="2965508"/>
                <a:ext cx="48019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60499D0-E99C-4FAD-B0EC-AFC16F6636FE}"/>
                  </a:ext>
                </a:extLst>
              </p:cNvPr>
              <p:cNvSpPr/>
              <p:nvPr/>
            </p:nvSpPr>
            <p:spPr>
              <a:xfrm>
                <a:off x="9410983" y="2965508"/>
                <a:ext cx="1016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𝑬</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e>
                      </m:d>
                    </m:oMath>
                  </m:oMathPara>
                </a14:m>
                <a:endParaRPr lang="zh-CN" altLang="en-US" sz="2800" b="1" dirty="0">
                  <a:solidFill>
                    <a:srgbClr val="000066"/>
                  </a:solidFill>
                </a:endParaRPr>
              </a:p>
            </p:txBody>
          </p:sp>
        </mc:Choice>
        <mc:Fallback xmlns="">
          <p:sp>
            <p:nvSpPr>
              <p:cNvPr id="5" name="矩形 4">
                <a:extLst>
                  <a:ext uri="{FF2B5EF4-FFF2-40B4-BE49-F238E27FC236}">
                    <a16:creationId xmlns:a16="http://schemas.microsoft.com/office/drawing/2014/main" id="{560499D0-E99C-4FAD-B0EC-AFC16F6636FE}"/>
                  </a:ext>
                </a:extLst>
              </p:cNvPr>
              <p:cNvSpPr>
                <a:spLocks noRot="1" noChangeAspect="1" noMove="1" noResize="1" noEditPoints="1" noAdjustHandles="1" noChangeArrowheads="1" noChangeShapeType="1" noTextEdit="1"/>
              </p:cNvSpPr>
              <p:nvPr/>
            </p:nvSpPr>
            <p:spPr>
              <a:xfrm>
                <a:off x="9410983" y="2965508"/>
                <a:ext cx="101675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7DBCD18-F33E-4DC1-B527-B6895768C9E1}"/>
                  </a:ext>
                </a:extLst>
              </p:cNvPr>
              <p:cNvSpPr/>
              <p:nvPr/>
            </p:nvSpPr>
            <p:spPr>
              <a:xfrm>
                <a:off x="11037612" y="2965508"/>
                <a:ext cx="480196" cy="523220"/>
              </a:xfrm>
              <a:prstGeom prst="rect">
                <a:avLst/>
              </a:prstGeom>
            </p:spPr>
            <p:txBody>
              <a:bodyPr wrap="none">
                <a:spAutoFit/>
              </a:bodyPr>
              <a:lstStyle/>
              <a:p>
                <a14:m>
                  <m:oMath xmlns:m="http://schemas.openxmlformats.org/officeDocument/2006/math">
                    <m:r>
                      <a:rPr lang="zh-CN" altLang="en-US" sz="2800" b="1" i="1" smtClean="0">
                        <a:solidFill>
                          <a:srgbClr val="000066"/>
                        </a:solidFill>
                        <a:latin typeface="Cambria Math" panose="02040503050406030204" pitchFamily="18" charset="0"/>
                      </a:rPr>
                      <m:t>𝑺</m:t>
                    </m:r>
                  </m:oMath>
                </a14:m>
                <a:r>
                  <a:rPr lang="zh-CN" altLang="en-US" sz="2800" dirty="0">
                    <a:latin typeface="Times New Roman" panose="02020603050405020304" pitchFamily="18" charset="0"/>
                    <a:cs typeface="Times New Roman" panose="02020603050405020304" pitchFamily="18" charset="0"/>
                  </a:rPr>
                  <a:t> </a:t>
                </a:r>
              </a:p>
            </p:txBody>
          </p:sp>
        </mc:Choice>
        <mc:Fallback xmlns="">
          <p:sp>
            <p:nvSpPr>
              <p:cNvPr id="6" name="矩形 5">
                <a:extLst>
                  <a:ext uri="{FF2B5EF4-FFF2-40B4-BE49-F238E27FC236}">
                    <a16:creationId xmlns:a16="http://schemas.microsoft.com/office/drawing/2014/main" id="{17DBCD18-F33E-4DC1-B527-B6895768C9E1}"/>
                  </a:ext>
                </a:extLst>
              </p:cNvPr>
              <p:cNvSpPr>
                <a:spLocks noRot="1" noChangeAspect="1" noMove="1" noResize="1" noEditPoints="1" noAdjustHandles="1" noChangeArrowheads="1" noChangeShapeType="1" noTextEdit="1"/>
              </p:cNvSpPr>
              <p:nvPr/>
            </p:nvSpPr>
            <p:spPr>
              <a:xfrm>
                <a:off x="11037612" y="2965508"/>
                <a:ext cx="48019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835C050-A946-4694-8720-BC33BFDD074F}"/>
                  </a:ext>
                </a:extLst>
              </p:cNvPr>
              <p:cNvSpPr/>
              <p:nvPr/>
            </p:nvSpPr>
            <p:spPr>
              <a:xfrm>
                <a:off x="3084093" y="3605061"/>
                <a:ext cx="10213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𝝑</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e>
                      </m:d>
                    </m:oMath>
                  </m:oMathPara>
                </a14:m>
                <a:endParaRPr lang="zh-CN" altLang="en-US" sz="2800" b="1" dirty="0">
                  <a:solidFill>
                    <a:srgbClr val="000066"/>
                  </a:solidFill>
                </a:endParaRPr>
              </a:p>
            </p:txBody>
          </p:sp>
        </mc:Choice>
        <mc:Fallback xmlns="">
          <p:sp>
            <p:nvSpPr>
              <p:cNvPr id="7" name="矩形 6">
                <a:extLst>
                  <a:ext uri="{FF2B5EF4-FFF2-40B4-BE49-F238E27FC236}">
                    <a16:creationId xmlns:a16="http://schemas.microsoft.com/office/drawing/2014/main" id="{A835C050-A946-4694-8720-BC33BFDD074F}"/>
                  </a:ext>
                </a:extLst>
              </p:cNvPr>
              <p:cNvSpPr>
                <a:spLocks noRot="1" noChangeAspect="1" noMove="1" noResize="1" noEditPoints="1" noAdjustHandles="1" noChangeArrowheads="1" noChangeShapeType="1" noTextEdit="1"/>
              </p:cNvSpPr>
              <p:nvPr/>
            </p:nvSpPr>
            <p:spPr>
              <a:xfrm>
                <a:off x="3084093" y="3605061"/>
                <a:ext cx="102137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3B95011-524D-4611-B5FF-7FC1687FB6B3}"/>
                  </a:ext>
                </a:extLst>
              </p:cNvPr>
              <p:cNvSpPr/>
              <p:nvPr/>
            </p:nvSpPr>
            <p:spPr>
              <a:xfrm>
                <a:off x="7467987" y="3605061"/>
                <a:ext cx="480196" cy="523220"/>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93B95011-524D-4611-B5FF-7FC1687FB6B3}"/>
                  </a:ext>
                </a:extLst>
              </p:cNvPr>
              <p:cNvSpPr>
                <a:spLocks noRot="1" noChangeAspect="1" noMove="1" noResize="1" noEditPoints="1" noAdjustHandles="1" noChangeArrowheads="1" noChangeShapeType="1" noTextEdit="1"/>
              </p:cNvSpPr>
              <p:nvPr/>
            </p:nvSpPr>
            <p:spPr>
              <a:xfrm>
                <a:off x="7467987" y="3605061"/>
                <a:ext cx="48019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73FB479-3322-42BC-9B5D-A7210A6AE64C}"/>
                  </a:ext>
                </a:extLst>
              </p:cNvPr>
              <p:cNvSpPr/>
              <p:nvPr/>
            </p:nvSpPr>
            <p:spPr>
              <a:xfrm>
                <a:off x="9808515" y="4258811"/>
                <a:ext cx="480196" cy="523220"/>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zh-CN" altLang="en-US" sz="2800" b="1" i="1" smtClean="0">
                          <a:solidFill>
                            <a:srgbClr val="000066"/>
                          </a:solidFill>
                          <a:latin typeface="Cambria Math" panose="02040503050406030204" pitchFamily="18" charset="0"/>
                        </a:rPr>
                        <m:t>𝑺</m:t>
                      </m:r>
                    </m:oMath>
                  </m:oMathPara>
                </a14:m>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973FB479-3322-42BC-9B5D-A7210A6AE64C}"/>
                  </a:ext>
                </a:extLst>
              </p:cNvPr>
              <p:cNvSpPr>
                <a:spLocks noRot="1" noChangeAspect="1" noMove="1" noResize="1" noEditPoints="1" noAdjustHandles="1" noChangeArrowheads="1" noChangeShapeType="1" noTextEdit="1"/>
              </p:cNvSpPr>
              <p:nvPr/>
            </p:nvSpPr>
            <p:spPr>
              <a:xfrm>
                <a:off x="9808515" y="4258811"/>
                <a:ext cx="48019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7430A3C-97B6-4270-AF5F-38FFA926F847}"/>
                  </a:ext>
                </a:extLst>
              </p:cNvPr>
              <p:cNvSpPr/>
              <p:nvPr/>
            </p:nvSpPr>
            <p:spPr>
              <a:xfrm>
                <a:off x="11587466" y="4258811"/>
                <a:ext cx="4764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𝒓</m:t>
                      </m:r>
                    </m:oMath>
                  </m:oMathPara>
                </a14:m>
                <a:endParaRPr lang="zh-CN" altLang="en-US" sz="2800" b="1" dirty="0">
                  <a:solidFill>
                    <a:srgbClr val="000066"/>
                  </a:solidFill>
                </a:endParaRPr>
              </a:p>
            </p:txBody>
          </p:sp>
        </mc:Choice>
        <mc:Fallback xmlns="">
          <p:sp>
            <p:nvSpPr>
              <p:cNvPr id="10" name="矩形 9">
                <a:extLst>
                  <a:ext uri="{FF2B5EF4-FFF2-40B4-BE49-F238E27FC236}">
                    <a16:creationId xmlns:a16="http://schemas.microsoft.com/office/drawing/2014/main" id="{E7430A3C-97B6-4270-AF5F-38FFA926F847}"/>
                  </a:ext>
                </a:extLst>
              </p:cNvPr>
              <p:cNvSpPr>
                <a:spLocks noRot="1" noChangeAspect="1" noMove="1" noResize="1" noEditPoints="1" noAdjustHandles="1" noChangeArrowheads="1" noChangeShapeType="1" noTextEdit="1"/>
              </p:cNvSpPr>
              <p:nvPr/>
            </p:nvSpPr>
            <p:spPr>
              <a:xfrm>
                <a:off x="11587466" y="4258811"/>
                <a:ext cx="4764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BB1F40A-AE5A-4A35-BE97-4647D7420F5C}"/>
                  </a:ext>
                </a:extLst>
              </p:cNvPr>
              <p:cNvSpPr/>
              <p:nvPr/>
            </p:nvSpPr>
            <p:spPr>
              <a:xfrm>
                <a:off x="2164293" y="4893425"/>
                <a:ext cx="1016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𝑬</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e>
                      </m:d>
                    </m:oMath>
                  </m:oMathPara>
                </a14:m>
                <a:endParaRPr lang="zh-CN" altLang="en-US" sz="2800" b="1" dirty="0">
                  <a:solidFill>
                    <a:srgbClr val="000066"/>
                  </a:solidFill>
                </a:endParaRPr>
              </a:p>
            </p:txBody>
          </p:sp>
        </mc:Choice>
        <mc:Fallback xmlns="">
          <p:sp>
            <p:nvSpPr>
              <p:cNvPr id="11" name="矩形 10">
                <a:extLst>
                  <a:ext uri="{FF2B5EF4-FFF2-40B4-BE49-F238E27FC236}">
                    <a16:creationId xmlns:a16="http://schemas.microsoft.com/office/drawing/2014/main" id="{BBB1F40A-AE5A-4A35-BE97-4647D7420F5C}"/>
                  </a:ext>
                </a:extLst>
              </p:cNvPr>
              <p:cNvSpPr>
                <a:spLocks noRot="1" noChangeAspect="1" noMove="1" noResize="1" noEditPoints="1" noAdjustHandles="1" noChangeArrowheads="1" noChangeShapeType="1" noTextEdit="1"/>
              </p:cNvSpPr>
              <p:nvPr/>
            </p:nvSpPr>
            <p:spPr>
              <a:xfrm>
                <a:off x="2164293" y="4893425"/>
                <a:ext cx="101675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71F6165-8A75-44AB-AB86-4E4A60697310}"/>
                  </a:ext>
                </a:extLst>
              </p:cNvPr>
              <p:cNvSpPr/>
              <p:nvPr/>
            </p:nvSpPr>
            <p:spPr>
              <a:xfrm>
                <a:off x="3397819" y="4893425"/>
                <a:ext cx="15551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𝑬</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𝝑</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endParaRPr>
              </a:p>
            </p:txBody>
          </p:sp>
        </mc:Choice>
        <mc:Fallback xmlns="">
          <p:sp>
            <p:nvSpPr>
              <p:cNvPr id="13" name="矩形 12">
                <a:extLst>
                  <a:ext uri="{FF2B5EF4-FFF2-40B4-BE49-F238E27FC236}">
                    <a16:creationId xmlns:a16="http://schemas.microsoft.com/office/drawing/2014/main" id="{B71F6165-8A75-44AB-AB86-4E4A60697310}"/>
                  </a:ext>
                </a:extLst>
              </p:cNvPr>
              <p:cNvSpPr>
                <a:spLocks noRot="1" noChangeAspect="1" noMove="1" noResize="1" noEditPoints="1" noAdjustHandles="1" noChangeArrowheads="1" noChangeShapeType="1" noTextEdit="1"/>
              </p:cNvSpPr>
              <p:nvPr/>
            </p:nvSpPr>
            <p:spPr>
              <a:xfrm>
                <a:off x="3397819" y="4893425"/>
                <a:ext cx="155516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1FDCCA6-A74A-451E-9671-E12711B1529D}"/>
                  </a:ext>
                </a:extLst>
              </p:cNvPr>
              <p:cNvSpPr/>
              <p:nvPr/>
            </p:nvSpPr>
            <p:spPr>
              <a:xfrm>
                <a:off x="4788384" y="5561653"/>
                <a:ext cx="33697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𝒓</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𝑬</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𝑬</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𝝑</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𝑺</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D1FDCCA6-A74A-451E-9671-E12711B1529D}"/>
                  </a:ext>
                </a:extLst>
              </p:cNvPr>
              <p:cNvSpPr>
                <a:spLocks noRot="1" noChangeAspect="1" noMove="1" noResize="1" noEditPoints="1" noAdjustHandles="1" noChangeArrowheads="1" noChangeShapeType="1" noTextEdit="1"/>
              </p:cNvSpPr>
              <p:nvPr/>
            </p:nvSpPr>
            <p:spPr>
              <a:xfrm>
                <a:off x="4788384" y="5561653"/>
                <a:ext cx="3369769"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9750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5836" y="831803"/>
            <a:ext cx="11778142" cy="4879093"/>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类激活图</a:t>
            </a:r>
            <a:r>
              <a:rPr lang="en-US" altLang="zh-CN" sz="2800" b="1" dirty="0">
                <a:solidFill>
                  <a:srgbClr val="000066"/>
                </a:solidFill>
                <a:latin typeface="Times New Roman" panose="02020603050405020304" pitchFamily="18" charset="0"/>
                <a:cs typeface="Times New Roman" panose="02020603050405020304" pitchFamily="18" charset="0"/>
              </a:rPr>
              <a:t>GAP-CAM</a:t>
            </a:r>
            <a:endParaRPr lang="en-US" altLang="zh-CN" sz="28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网络结构使用</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GAP(Global Average Pooling)</a:t>
            </a:r>
            <a:r>
              <a:rPr lang="zh-CN" altLang="en-US" sz="2800" b="1" dirty="0">
                <a:solidFill>
                  <a:srgbClr val="C00000"/>
                </a:solidFill>
                <a:latin typeface="微软雅黑" panose="020B0503020204020204" pitchFamily="34" charset="-122"/>
                <a:ea typeface="微软雅黑" panose="020B0503020204020204" pitchFamily="34" charset="-122"/>
              </a:rPr>
              <a:t>层</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GAP-CAM</a:t>
            </a:r>
            <a:r>
              <a:rPr lang="zh-CN" altLang="en-US" sz="2800" dirty="0">
                <a:solidFill>
                  <a:srgbClr val="000066"/>
                </a:solidFill>
                <a:latin typeface="微软雅黑" panose="020B0503020204020204" pitchFamily="34" charset="-122"/>
                <a:ea typeface="微软雅黑" panose="020B0503020204020204" pitchFamily="34" charset="-122"/>
              </a:rPr>
              <a:t>。</a:t>
            </a:r>
            <a:endParaRPr lang="en-US" altLang="zh-CN" sz="2800"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假设最高层特征图</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第</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2800" dirty="0">
                <a:solidFill>
                  <a:srgbClr val="000066"/>
                </a:solidFill>
                <a:latin typeface="微软雅黑" panose="020B0503020204020204" pitchFamily="34" charset="-122"/>
                <a:ea typeface="微软雅黑" panose="020B0503020204020204" pitchFamily="34" charset="-122"/>
              </a:rPr>
              <a:t>层</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为</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66"/>
                </a:solidFill>
                <a:latin typeface="微软雅黑" panose="020B0503020204020204" pitchFamily="34" charset="-122"/>
                <a:ea typeface="微软雅黑" panose="020B0503020204020204" pitchFamily="34" charset="-122"/>
              </a:rPr>
              <a:t>，其中第</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dirty="0">
                <a:solidFill>
                  <a:srgbClr val="000066"/>
                </a:solidFill>
                <a:latin typeface="微软雅黑" panose="020B0503020204020204" pitchFamily="34" charset="-122"/>
                <a:ea typeface="微软雅黑" panose="020B0503020204020204" pitchFamily="34" charset="-122"/>
              </a:rPr>
              <a:t>通道为</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66"/>
                </a:solidFill>
                <a:latin typeface="微软雅黑" panose="020B0503020204020204" pitchFamily="34" charset="-122"/>
                <a:ea typeface="微软雅黑" panose="020B0503020204020204" pitchFamily="34" charset="-122"/>
              </a:rPr>
              <a:t>，经</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GAP</a:t>
            </a:r>
            <a:r>
              <a:rPr lang="zh-CN" altLang="en-US" sz="2800" dirty="0">
                <a:solidFill>
                  <a:srgbClr val="000066"/>
                </a:solidFill>
                <a:latin typeface="微软雅黑" panose="020B0503020204020204" pitchFamily="34" charset="-122"/>
                <a:ea typeface="微软雅黑" panose="020B0503020204020204" pitchFamily="34" charset="-122"/>
              </a:rPr>
              <a:t>层映射到 </a:t>
            </a:r>
            <a:r>
              <a:rPr lang="en-US" altLang="zh-CN" sz="2800"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softmax</a:t>
            </a:r>
            <a:r>
              <a:rPr lang="zh-CN" altLang="en-US" sz="2800" dirty="0">
                <a:solidFill>
                  <a:srgbClr val="000066"/>
                </a:solidFill>
                <a:latin typeface="微软雅黑" panose="020B0503020204020204" pitchFamily="34" charset="-122"/>
                <a:ea typeface="微软雅黑" panose="020B0503020204020204" pitchFamily="34" charset="-122"/>
              </a:rPr>
              <a:t>输出层进行分类。类激活图的形式化表示如下</a:t>
            </a:r>
            <a:r>
              <a:rPr lang="en-US" altLang="zh-CN" sz="2800" dirty="0">
                <a:solidFill>
                  <a:srgbClr val="000066"/>
                </a:solidFill>
                <a:latin typeface="微软雅黑" panose="020B0503020204020204" pitchFamily="34" charset="-122"/>
                <a:ea typeface="微软雅黑" panose="020B0503020204020204" pitchFamily="34" charset="-122"/>
              </a:rPr>
              <a:t>:</a:t>
            </a:r>
          </a:p>
          <a:p>
            <a:pPr>
              <a:lnSpc>
                <a:spcPct val="150000"/>
              </a:lnSpc>
            </a:pPr>
            <a:endParaRPr lang="en-US" altLang="zh-CN" sz="2800" dirty="0">
              <a:solidFill>
                <a:srgbClr val="00006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 类激活图中的</a:t>
            </a:r>
            <a:r>
              <a:rPr lang="zh-CN" altLang="en-US" sz="2800" b="1" dirty="0">
                <a:solidFill>
                  <a:srgbClr val="C00000"/>
                </a:solidFill>
                <a:latin typeface="微软雅黑" panose="020B0503020204020204" pitchFamily="34" charset="-122"/>
                <a:ea typeface="微软雅黑" panose="020B0503020204020204" pitchFamily="34" charset="-122"/>
              </a:rPr>
              <a:t>类别信息来源于各通道的权重</a:t>
            </a:r>
            <a:r>
              <a:rPr lang="zh-CN" altLang="en-US" sz="2800" dirty="0">
                <a:solidFill>
                  <a:srgbClr val="000066"/>
                </a:solidFill>
                <a:latin typeface="微软雅黑" panose="020B0503020204020204" pitchFamily="34" charset="-122"/>
                <a:ea typeface="微软雅黑" panose="020B0503020204020204" pitchFamily="34" charset="-122"/>
              </a:rPr>
              <a:t>，这些权重是与特定类别相关的</a:t>
            </a:r>
            <a:r>
              <a:rPr lang="en-US" altLang="zh-CN" sz="2800"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softmax</a:t>
            </a:r>
            <a:r>
              <a:rPr lang="zh-CN" altLang="en-US" sz="2800" dirty="0">
                <a:solidFill>
                  <a:srgbClr val="000066"/>
                </a:solidFill>
                <a:latin typeface="微软雅黑" panose="020B0503020204020204" pitchFamily="34" charset="-122"/>
                <a:ea typeface="微软雅黑" panose="020B0503020204020204" pitchFamily="34" charset="-122"/>
              </a:rPr>
              <a:t>层权重，因而合成的是含有类别判别信息的显著图。</a:t>
            </a:r>
            <a:endParaRPr lang="en-US" altLang="zh-CN" sz="2800" dirty="0">
              <a:solidFill>
                <a:srgbClr val="000066"/>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FC201FC-6433-41B3-82F2-7A1319676683}"/>
              </a:ext>
            </a:extLst>
          </p:cNvPr>
          <p:cNvPicPr>
            <a:picLocks noChangeAspect="1"/>
          </p:cNvPicPr>
          <p:nvPr/>
        </p:nvPicPr>
        <p:blipFill>
          <a:blip r:embed="rId3"/>
          <a:stretch>
            <a:fillRect/>
          </a:stretch>
        </p:blipFill>
        <p:spPr>
          <a:xfrm>
            <a:off x="3689063" y="3816990"/>
            <a:ext cx="3220018" cy="670492"/>
          </a:xfrm>
          <a:prstGeom prst="rect">
            <a:avLst/>
          </a:prstGeom>
        </p:spPr>
      </p:pic>
      <p:pic>
        <p:nvPicPr>
          <p:cNvPr id="7" name="图片 6">
            <a:extLst>
              <a:ext uri="{FF2B5EF4-FFF2-40B4-BE49-F238E27FC236}">
                <a16:creationId xmlns:a16="http://schemas.microsoft.com/office/drawing/2014/main" id="{5DC7983A-5D24-4B7F-9445-9B52850A0ABE}"/>
              </a:ext>
            </a:extLst>
          </p:cNvPr>
          <p:cNvPicPr>
            <a:picLocks noChangeAspect="1"/>
          </p:cNvPicPr>
          <p:nvPr/>
        </p:nvPicPr>
        <p:blipFill>
          <a:blip r:embed="rId4"/>
          <a:stretch>
            <a:fillRect/>
          </a:stretch>
        </p:blipFill>
        <p:spPr>
          <a:xfrm>
            <a:off x="3212333" y="3816990"/>
            <a:ext cx="6068036" cy="2856719"/>
          </a:xfrm>
          <a:prstGeom prst="rect">
            <a:avLst/>
          </a:prstGeom>
        </p:spPr>
      </p:pic>
    </p:spTree>
    <p:extLst>
      <p:ext uri="{BB962C8B-B14F-4D97-AF65-F5344CB8AC3E}">
        <p14:creationId xmlns:p14="http://schemas.microsoft.com/office/powerpoint/2010/main" val="264897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5836" y="831803"/>
            <a:ext cx="11778142" cy="5524076"/>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类激活图</a:t>
            </a:r>
            <a:r>
              <a:rPr lang="en-US" altLang="zh-CN" sz="2800" b="1" dirty="0">
                <a:solidFill>
                  <a:srgbClr val="000066"/>
                </a:solidFill>
                <a:latin typeface="Times New Roman" panose="02020603050405020304" pitchFamily="18" charset="0"/>
                <a:cs typeface="Times New Roman" panose="02020603050405020304" pitchFamily="18" charset="0"/>
              </a:rPr>
              <a:t>Grad-CAM</a:t>
            </a:r>
            <a:endParaRPr lang="en-US" altLang="zh-CN" sz="2800" dirty="0">
              <a:solidFill>
                <a:srgbClr val="000066"/>
              </a:solidFill>
              <a:latin typeface="Times New Roman" panose="020206030504050203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ea typeface="微软雅黑" panose="020B0503020204020204" pitchFamily="34" charset="-122"/>
              </a:rPr>
              <a:t>GAP-CAM</a:t>
            </a:r>
            <a:r>
              <a:rPr lang="zh-CN" altLang="en-US" sz="2800" dirty="0">
                <a:solidFill>
                  <a:srgbClr val="000066"/>
                </a:solidFill>
                <a:latin typeface="Times New Roman" panose="02020603050405020304" pitchFamily="18" charset="0"/>
                <a:ea typeface="微软雅黑" panose="020B0503020204020204" pitchFamily="34" charset="-122"/>
              </a:rPr>
              <a:t>使用的</a:t>
            </a:r>
            <a:r>
              <a:rPr lang="en-US" altLang="zh-CN" sz="2800" dirty="0">
                <a:solidFill>
                  <a:srgbClr val="000066"/>
                </a:solidFill>
                <a:latin typeface="Times New Roman" panose="02020603050405020304" pitchFamily="18" charset="0"/>
                <a:ea typeface="微软雅黑" panose="020B0503020204020204" pitchFamily="34" charset="-122"/>
              </a:rPr>
              <a:t>GAP</a:t>
            </a:r>
            <a:r>
              <a:rPr lang="zh-CN" altLang="en-US" sz="2800" dirty="0">
                <a:solidFill>
                  <a:srgbClr val="000066"/>
                </a:solidFill>
                <a:latin typeface="Times New Roman" panose="02020603050405020304" pitchFamily="18" charset="0"/>
                <a:ea typeface="微软雅黑" panose="020B0503020204020204" pitchFamily="34" charset="-122"/>
              </a:rPr>
              <a:t>层在</a:t>
            </a:r>
            <a:r>
              <a:rPr lang="en-US" altLang="zh-CN" sz="2800" dirty="0" err="1">
                <a:solidFill>
                  <a:srgbClr val="000066"/>
                </a:solidFill>
                <a:latin typeface="Times New Roman" panose="02020603050405020304" pitchFamily="18" charset="0"/>
                <a:ea typeface="微软雅黑" panose="020B0503020204020204" pitchFamily="34" charset="-122"/>
              </a:rPr>
              <a:t>AlexNet</a:t>
            </a:r>
            <a:r>
              <a:rPr lang="zh-CN" altLang="en-US" sz="2800" dirty="0">
                <a:solidFill>
                  <a:srgbClr val="000066"/>
                </a:solidFill>
                <a:latin typeface="Times New Roman" panose="02020603050405020304" pitchFamily="18" charset="0"/>
                <a:ea typeface="微软雅黑" panose="020B0503020204020204" pitchFamily="34" charset="-122"/>
              </a:rPr>
              <a:t>、</a:t>
            </a:r>
            <a:r>
              <a:rPr lang="en-US" altLang="zh-CN" sz="2800" dirty="0" err="1">
                <a:solidFill>
                  <a:srgbClr val="000066"/>
                </a:solidFill>
                <a:latin typeface="Times New Roman" panose="02020603050405020304" pitchFamily="18" charset="0"/>
                <a:ea typeface="微软雅黑" panose="020B0503020204020204" pitchFamily="34" charset="-122"/>
              </a:rPr>
              <a:t>VGGNet</a:t>
            </a:r>
            <a:r>
              <a:rPr lang="zh-CN" altLang="en-US" sz="2800" dirty="0">
                <a:solidFill>
                  <a:srgbClr val="000066"/>
                </a:solidFill>
                <a:latin typeface="Times New Roman" panose="02020603050405020304" pitchFamily="18" charset="0"/>
                <a:ea typeface="微软雅黑" panose="020B0503020204020204" pitchFamily="34" charset="-122"/>
              </a:rPr>
              <a:t>和</a:t>
            </a:r>
            <a:r>
              <a:rPr lang="en-US" altLang="zh-CN" sz="2800" dirty="0" err="1">
                <a:solidFill>
                  <a:srgbClr val="000066"/>
                </a:solidFill>
                <a:latin typeface="Times New Roman" panose="02020603050405020304" pitchFamily="18" charset="0"/>
                <a:ea typeface="微软雅黑" panose="020B0503020204020204" pitchFamily="34" charset="-122"/>
              </a:rPr>
              <a:t>GooLeNet</a:t>
            </a:r>
            <a:r>
              <a:rPr lang="zh-CN" altLang="en-US" sz="2800" dirty="0">
                <a:solidFill>
                  <a:srgbClr val="000066"/>
                </a:solidFill>
                <a:latin typeface="Times New Roman" panose="02020603050405020304" pitchFamily="18" charset="0"/>
                <a:ea typeface="微软雅黑" panose="020B0503020204020204" pitchFamily="34" charset="-122"/>
              </a:rPr>
              <a:t>等常见的网络并没有出现，若要对网络使用</a:t>
            </a:r>
            <a:r>
              <a:rPr lang="en-US" altLang="zh-CN" sz="2800" dirty="0">
                <a:solidFill>
                  <a:srgbClr val="000066"/>
                </a:solidFill>
                <a:latin typeface="Times New Roman" panose="02020603050405020304" pitchFamily="18" charset="0"/>
                <a:ea typeface="微软雅黑" panose="020B0503020204020204" pitchFamily="34" charset="-122"/>
              </a:rPr>
              <a:t>GAP-CAM</a:t>
            </a:r>
            <a:r>
              <a:rPr lang="zh-CN" altLang="en-US" sz="2800" dirty="0">
                <a:solidFill>
                  <a:srgbClr val="000066"/>
                </a:solidFill>
                <a:latin typeface="Times New Roman" panose="02020603050405020304" pitchFamily="18" charset="0"/>
                <a:ea typeface="微软雅黑" panose="020B0503020204020204" pitchFamily="34" charset="-122"/>
              </a:rPr>
              <a:t>可视化</a:t>
            </a:r>
            <a:r>
              <a:rPr lang="en-US" altLang="zh-CN" sz="2800" dirty="0">
                <a:solidFill>
                  <a:srgbClr val="000066"/>
                </a:solidFill>
                <a:latin typeface="Times New Roman" panose="02020603050405020304" pitchFamily="18" charset="0"/>
                <a:ea typeface="微软雅黑" panose="020B0503020204020204" pitchFamily="34" charset="-122"/>
              </a:rPr>
              <a:t>CNN</a:t>
            </a:r>
            <a:r>
              <a:rPr lang="zh-CN" altLang="en-US" sz="2800" dirty="0">
                <a:solidFill>
                  <a:srgbClr val="000066"/>
                </a:solidFill>
                <a:latin typeface="Times New Roman" panose="02020603050405020304" pitchFamily="18" charset="0"/>
                <a:ea typeface="微软雅黑" panose="020B0503020204020204" pitchFamily="34" charset="-122"/>
              </a:rPr>
              <a:t>，需要对</a:t>
            </a:r>
            <a:r>
              <a:rPr lang="zh-CN" altLang="en-US" sz="2800" b="1" dirty="0">
                <a:solidFill>
                  <a:srgbClr val="C00000"/>
                </a:solidFill>
                <a:latin typeface="Times New Roman" panose="02020603050405020304" pitchFamily="18" charset="0"/>
                <a:ea typeface="微软雅黑" panose="020B0503020204020204" pitchFamily="34" charset="-122"/>
              </a:rPr>
              <a:t>网络结构进行改造</a:t>
            </a:r>
            <a:r>
              <a:rPr lang="zh-CN" altLang="en-US" sz="2800" dirty="0">
                <a:solidFill>
                  <a:srgbClr val="000066"/>
                </a:solidFill>
                <a:latin typeface="Times New Roman" panose="02020603050405020304" pitchFamily="18" charset="0"/>
                <a:ea typeface="微软雅黑" panose="020B0503020204020204" pitchFamily="34" charset="-122"/>
              </a:rPr>
              <a:t>并</a:t>
            </a:r>
            <a:r>
              <a:rPr lang="zh-CN" altLang="en-US" sz="2800" b="1" dirty="0">
                <a:solidFill>
                  <a:srgbClr val="C00000"/>
                </a:solidFill>
                <a:latin typeface="Times New Roman" panose="02020603050405020304" pitchFamily="18" charset="0"/>
                <a:ea typeface="微软雅黑" panose="020B0503020204020204" pitchFamily="34" charset="-122"/>
              </a:rPr>
              <a:t>重新训练模型</a:t>
            </a:r>
            <a:r>
              <a:rPr lang="zh-CN" altLang="en-US" sz="2800" dirty="0">
                <a:solidFill>
                  <a:srgbClr val="000066"/>
                </a:solidFill>
                <a:latin typeface="Times New Roman" panose="02020603050405020304" pitchFamily="18" charset="0"/>
                <a:ea typeface="微软雅黑" panose="020B0503020204020204" pitchFamily="34" charset="-122"/>
              </a:rPr>
              <a:t>，这极大地增加了工作量。</a:t>
            </a:r>
            <a:endParaRPr lang="en-US" altLang="zh-CN" sz="2800" dirty="0">
              <a:solidFill>
                <a:srgbClr val="000066"/>
              </a:solidFill>
              <a:latin typeface="Times New Roman" panose="020206030504050203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800" dirty="0">
                <a:solidFill>
                  <a:srgbClr val="000066"/>
                </a:solidFill>
                <a:latin typeface="Times New Roman" panose="02020603050405020304" pitchFamily="18" charset="0"/>
                <a:ea typeface="微软雅黑" panose="020B0503020204020204" pitchFamily="34" charset="-122"/>
              </a:rPr>
              <a:t>Grad-CAM</a:t>
            </a:r>
            <a:r>
              <a:rPr lang="zh-CN" altLang="en-US" sz="2800" dirty="0">
                <a:solidFill>
                  <a:srgbClr val="000066"/>
                </a:solidFill>
                <a:latin typeface="Times New Roman" panose="02020603050405020304" pitchFamily="18" charset="0"/>
                <a:ea typeface="微软雅黑" panose="020B0503020204020204" pitchFamily="34" charset="-122"/>
              </a:rPr>
              <a:t>的基本过程与</a:t>
            </a:r>
            <a:r>
              <a:rPr lang="en-US" altLang="zh-CN" sz="2800" dirty="0">
                <a:solidFill>
                  <a:srgbClr val="000066"/>
                </a:solidFill>
                <a:latin typeface="Times New Roman" panose="02020603050405020304" pitchFamily="18" charset="0"/>
                <a:ea typeface="微软雅黑" panose="020B0503020204020204" pitchFamily="34" charset="-122"/>
              </a:rPr>
              <a:t>GAP-CAM</a:t>
            </a:r>
            <a:r>
              <a:rPr lang="zh-CN" altLang="en-US" sz="2800" dirty="0">
                <a:solidFill>
                  <a:srgbClr val="000066"/>
                </a:solidFill>
                <a:latin typeface="Times New Roman" panose="02020603050405020304" pitchFamily="18" charset="0"/>
                <a:ea typeface="微软雅黑" panose="020B0503020204020204" pitchFamily="34" charset="-122"/>
              </a:rPr>
              <a:t>相似，但为了克服对于 </a:t>
            </a:r>
            <a:r>
              <a:rPr lang="en-US" altLang="zh-CN" sz="2800" dirty="0">
                <a:solidFill>
                  <a:srgbClr val="000066"/>
                </a:solidFill>
                <a:latin typeface="Times New Roman" panose="02020603050405020304" pitchFamily="18" charset="0"/>
                <a:ea typeface="微软雅黑" panose="020B0503020204020204" pitchFamily="34" charset="-122"/>
              </a:rPr>
              <a:t>GAP </a:t>
            </a:r>
            <a:r>
              <a:rPr lang="zh-CN" altLang="en-US" sz="2800" dirty="0">
                <a:solidFill>
                  <a:srgbClr val="000066"/>
                </a:solidFill>
                <a:latin typeface="Times New Roman" panose="02020603050405020304" pitchFamily="18" charset="0"/>
                <a:ea typeface="微软雅黑" panose="020B0503020204020204" pitchFamily="34" charset="-122"/>
              </a:rPr>
              <a:t>层的依赖，使用</a:t>
            </a:r>
            <a:r>
              <a:rPr lang="zh-CN" altLang="en-US" sz="2800" b="1" dirty="0">
                <a:solidFill>
                  <a:srgbClr val="C00000"/>
                </a:solidFill>
                <a:latin typeface="Times New Roman" panose="02020603050405020304" pitchFamily="18" charset="0"/>
                <a:ea typeface="微软雅黑" panose="020B0503020204020204" pitchFamily="34" charset="-122"/>
              </a:rPr>
              <a:t>反向传播中获取的通道梯度均值作为通道权重</a:t>
            </a:r>
            <a:r>
              <a:rPr lang="zh-CN" altLang="en-US" sz="2800" dirty="0">
                <a:solidFill>
                  <a:srgbClr val="000066"/>
                </a:solidFill>
                <a:latin typeface="Times New Roman" panose="02020603050405020304" pitchFamily="18" charset="0"/>
                <a:ea typeface="微软雅黑" panose="020B0503020204020204" pitchFamily="34" charset="-122"/>
              </a:rPr>
              <a:t>，具体过程可形式化表示为</a:t>
            </a:r>
            <a:r>
              <a:rPr lang="en-US" altLang="zh-CN" sz="2800" dirty="0">
                <a:solidFill>
                  <a:srgbClr val="000066"/>
                </a:solidFill>
                <a:latin typeface="Times New Roman" panose="02020603050405020304" pitchFamily="18" charset="0"/>
                <a:ea typeface="微软雅黑" panose="020B0503020204020204" pitchFamily="34" charset="-122"/>
              </a:rPr>
              <a:t>:</a:t>
            </a:r>
          </a:p>
          <a:p>
            <a:pPr>
              <a:lnSpc>
                <a:spcPct val="150000"/>
              </a:lnSpc>
            </a:pPr>
            <a:endParaRPr lang="en-US" altLang="zh-CN" sz="2800" dirty="0">
              <a:solidFill>
                <a:srgbClr val="000066"/>
              </a:solidFill>
              <a:latin typeface="Times New Roman" panose="02020603050405020304" pitchFamily="18" charset="0"/>
              <a:ea typeface="微软雅黑" panose="020B0503020204020204" pitchFamily="34" charset="-122"/>
            </a:endParaRPr>
          </a:p>
        </p:txBody>
      </p:sp>
      <p:pic>
        <p:nvPicPr>
          <p:cNvPr id="8" name="图片 7">
            <a:extLst>
              <a:ext uri="{FF2B5EF4-FFF2-40B4-BE49-F238E27FC236}">
                <a16:creationId xmlns:a16="http://schemas.microsoft.com/office/drawing/2014/main" id="{CCF22FD1-C733-457B-8396-8AB0CB844AFE}"/>
              </a:ext>
            </a:extLst>
          </p:cNvPr>
          <p:cNvPicPr>
            <a:picLocks noChangeAspect="1"/>
          </p:cNvPicPr>
          <p:nvPr/>
        </p:nvPicPr>
        <p:blipFill>
          <a:blip r:embed="rId3"/>
          <a:stretch>
            <a:fillRect/>
          </a:stretch>
        </p:blipFill>
        <p:spPr>
          <a:xfrm>
            <a:off x="3216450" y="5520567"/>
            <a:ext cx="4283647" cy="835312"/>
          </a:xfrm>
          <a:prstGeom prst="rect">
            <a:avLst/>
          </a:prstGeom>
        </p:spPr>
      </p:pic>
    </p:spTree>
    <p:extLst>
      <p:ext uri="{BB962C8B-B14F-4D97-AF65-F5344CB8AC3E}">
        <p14:creationId xmlns:p14="http://schemas.microsoft.com/office/powerpoint/2010/main" val="2003459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可解释性保障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209726" y="697579"/>
            <a:ext cx="11778142" cy="2939844"/>
          </a:xfrm>
          <a:prstGeom prst="rect">
            <a:avLst/>
          </a:prstGeom>
          <a:noFill/>
        </p:spPr>
        <p:txBody>
          <a:bodyPr wrap="square" rtlCol="0">
            <a:spAutoFit/>
          </a:bodyPr>
          <a:lstStyle/>
          <a:p>
            <a:pPr lvl="1" indent="-457200">
              <a:lnSpc>
                <a:spcPct val="20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类激活图</a:t>
            </a:r>
            <a:r>
              <a:rPr lang="en-US" altLang="zh-CN" sz="2800" b="1" dirty="0">
                <a:solidFill>
                  <a:srgbClr val="000066"/>
                </a:solidFill>
                <a:latin typeface="Times New Roman" panose="02020603050405020304" pitchFamily="18" charset="0"/>
                <a:cs typeface="Times New Roman" panose="02020603050405020304" pitchFamily="18" charset="0"/>
              </a:rPr>
              <a:t>Guided Grad-CAM</a:t>
            </a:r>
            <a:endParaRPr lang="en-US" altLang="zh-CN" sz="2800" dirty="0">
              <a:solidFill>
                <a:srgbClr val="000066"/>
              </a:solidFill>
              <a:latin typeface="Times New Roman" panose="020206030504050203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Times New Roman" panose="02020603050405020304" pitchFamily="18" charset="0"/>
                <a:ea typeface="微软雅黑" panose="020B0503020204020204" pitchFamily="34" charset="-122"/>
              </a:rPr>
              <a:t>将</a:t>
            </a:r>
            <a:r>
              <a:rPr lang="en-US" altLang="zh-CN" sz="2800" dirty="0">
                <a:solidFill>
                  <a:srgbClr val="000066"/>
                </a:solidFill>
                <a:latin typeface="Times New Roman" panose="02020603050405020304" pitchFamily="18" charset="0"/>
                <a:ea typeface="微软雅黑" panose="020B0503020204020204" pitchFamily="34" charset="-122"/>
              </a:rPr>
              <a:t>Grad-CAM</a:t>
            </a:r>
            <a:r>
              <a:rPr lang="zh-CN" altLang="en-US" sz="2800" dirty="0">
                <a:solidFill>
                  <a:srgbClr val="000066"/>
                </a:solidFill>
                <a:latin typeface="Times New Roman" panose="02020603050405020304" pitchFamily="18" charset="0"/>
                <a:ea typeface="微软雅黑" panose="020B0503020204020204" pitchFamily="34" charset="-122"/>
              </a:rPr>
              <a:t>类激活图和</a:t>
            </a:r>
            <a:r>
              <a:rPr lang="en-US" altLang="zh-CN" sz="2800" dirty="0">
                <a:solidFill>
                  <a:srgbClr val="000066"/>
                </a:solidFill>
                <a:latin typeface="Times New Roman" panose="02020603050405020304" pitchFamily="18" charset="0"/>
                <a:ea typeface="微软雅黑" panose="020B0503020204020204" pitchFamily="34" charset="-122"/>
              </a:rPr>
              <a:t>GBP</a:t>
            </a:r>
            <a:r>
              <a:rPr lang="zh-CN" altLang="en-US" sz="2800" dirty="0">
                <a:solidFill>
                  <a:srgbClr val="000066"/>
                </a:solidFill>
                <a:latin typeface="Times New Roman" panose="02020603050405020304" pitchFamily="18" charset="0"/>
                <a:ea typeface="微软雅黑" panose="020B0503020204020204" pitchFamily="34" charset="-122"/>
              </a:rPr>
              <a:t>显著图逐点相乘，能够实现这两种显著图特点的融合，生成细粒度的、含有类别区分性的显著图，即 </a:t>
            </a:r>
            <a:r>
              <a:rPr lang="en-US" altLang="zh-CN" sz="2800" dirty="0">
                <a:solidFill>
                  <a:srgbClr val="000066"/>
                </a:solidFill>
                <a:latin typeface="Times New Roman" panose="02020603050405020304" pitchFamily="18" charset="0"/>
                <a:ea typeface="微软雅黑" panose="020B0503020204020204" pitchFamily="34" charset="-122"/>
              </a:rPr>
              <a:t>Guided Grad-CAM</a:t>
            </a:r>
            <a:r>
              <a:rPr lang="zh-CN" altLang="en-US" sz="2800" dirty="0">
                <a:solidFill>
                  <a:srgbClr val="000066"/>
                </a:solidFill>
                <a:latin typeface="Times New Roman" panose="02020603050405020304" pitchFamily="18" charset="0"/>
                <a:ea typeface="微软雅黑" panose="020B0503020204020204" pitchFamily="34" charset="-122"/>
              </a:rPr>
              <a:t>显著图。</a:t>
            </a:r>
            <a:endParaRPr lang="en-US" altLang="zh-CN" sz="2800" dirty="0">
              <a:solidFill>
                <a:srgbClr val="000066"/>
              </a:solidFill>
              <a:latin typeface="Times New Roman" panose="02020603050405020304" pitchFamily="18" charset="0"/>
              <a:ea typeface="微软雅黑" panose="020B0503020204020204" pitchFamily="34" charset="-122"/>
            </a:endParaRPr>
          </a:p>
        </p:txBody>
      </p:sp>
      <p:pic>
        <p:nvPicPr>
          <p:cNvPr id="9" name="图片 8">
            <a:extLst>
              <a:ext uri="{FF2B5EF4-FFF2-40B4-BE49-F238E27FC236}">
                <a16:creationId xmlns:a16="http://schemas.microsoft.com/office/drawing/2014/main" id="{F6D6C366-01DC-4886-8480-4DBF830E72CE}"/>
              </a:ext>
            </a:extLst>
          </p:cNvPr>
          <p:cNvPicPr>
            <a:picLocks noChangeAspect="1"/>
          </p:cNvPicPr>
          <p:nvPr/>
        </p:nvPicPr>
        <p:blipFill>
          <a:blip r:embed="rId3"/>
          <a:stretch>
            <a:fillRect/>
          </a:stretch>
        </p:blipFill>
        <p:spPr>
          <a:xfrm>
            <a:off x="1793807" y="3610091"/>
            <a:ext cx="8604385" cy="3172408"/>
          </a:xfrm>
          <a:prstGeom prst="rect">
            <a:avLst/>
          </a:prstGeom>
        </p:spPr>
      </p:pic>
    </p:spTree>
    <p:extLst>
      <p:ext uri="{BB962C8B-B14F-4D97-AF65-F5344CB8AC3E}">
        <p14:creationId xmlns:p14="http://schemas.microsoft.com/office/powerpoint/2010/main" val="107351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可用性保障</a:t>
            </a:r>
          </a:p>
        </p:txBody>
      </p:sp>
      <p:sp>
        <p:nvSpPr>
          <p:cNvPr id="3" name="文本框 2">
            <a:extLst>
              <a:ext uri="{FF2B5EF4-FFF2-40B4-BE49-F238E27FC236}">
                <a16:creationId xmlns:a16="http://schemas.microsoft.com/office/drawing/2014/main" id="{C614E3F4-0A1E-4E79-A537-6B21D6B35B45}"/>
              </a:ext>
            </a:extLst>
          </p:cNvPr>
          <p:cNvSpPr txBox="1"/>
          <p:nvPr/>
        </p:nvSpPr>
        <p:spPr>
          <a:xfrm>
            <a:off x="125835" y="1117029"/>
            <a:ext cx="11936136" cy="4632871"/>
          </a:xfrm>
          <a:prstGeom prst="rect">
            <a:avLst/>
          </a:prstGeom>
          <a:noFill/>
        </p:spPr>
        <p:txBody>
          <a:bodyPr wrap="square" rtlCol="0">
            <a:spAutoFit/>
          </a:bodyPr>
          <a:lstStyle/>
          <a:p>
            <a:pPr marL="0"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从</a:t>
            </a:r>
            <a:r>
              <a:rPr lang="zh-CN" altLang="en-US" sz="2800" b="1" dirty="0">
                <a:solidFill>
                  <a:srgbClr val="C00000"/>
                </a:solidFill>
                <a:latin typeface="微软雅黑" panose="020B0503020204020204" pitchFamily="34" charset="-122"/>
                <a:ea typeface="微软雅黑" panose="020B0503020204020204" pitchFamily="34" charset="-122"/>
              </a:rPr>
              <a:t>可用性系统设计要求</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可用性系统测试及改进</a:t>
            </a:r>
            <a:r>
              <a:rPr lang="zh-CN" altLang="en-US" sz="2800" dirty="0">
                <a:solidFill>
                  <a:srgbClr val="000066"/>
                </a:solidFill>
                <a:latin typeface="微软雅黑" panose="020B0503020204020204" pitchFamily="34" charset="-122"/>
                <a:ea typeface="微软雅黑" panose="020B0503020204020204" pitchFamily="34" charset="-122"/>
              </a:rPr>
              <a:t>两个方面，保障当前智能软件系统的可用性质量</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可用性系统设计</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可用性智能软件系统设计要求是开发人员对目标系统的</a:t>
            </a:r>
            <a:r>
              <a:rPr lang="zh-CN" altLang="en-US" sz="2800" b="1" dirty="0">
                <a:solidFill>
                  <a:srgbClr val="C00000"/>
                </a:solidFill>
                <a:latin typeface="微软雅黑" panose="020B0503020204020204" pitchFamily="34" charset="-122"/>
                <a:ea typeface="微软雅黑" panose="020B0503020204020204" pitchFamily="34" charset="-122"/>
              </a:rPr>
              <a:t>技术描述</a:t>
            </a:r>
            <a:r>
              <a:rPr lang="zh-CN" altLang="en-US" sz="2800" dirty="0">
                <a:solidFill>
                  <a:srgbClr val="000066"/>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功能描述</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缺陷描述</a:t>
            </a:r>
            <a:r>
              <a:rPr lang="zh-CN" altLang="en-US" sz="2800" dirty="0">
                <a:solidFill>
                  <a:srgbClr val="000066"/>
                </a:solidFill>
                <a:latin typeface="微软雅黑" panose="020B0503020204020204" pitchFamily="34" charset="-122"/>
                <a:ea typeface="微软雅黑" panose="020B0503020204020204" pitchFamily="34" charset="-122"/>
              </a:rPr>
              <a:t>，是可用性系统的规范</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可用性系统规范</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b="1" dirty="0">
                <a:solidFill>
                  <a:srgbClr val="C00000"/>
                </a:solidFill>
                <a:latin typeface="微软雅黑" panose="020B0503020204020204" pitchFamily="34" charset="-122"/>
                <a:ea typeface="微软雅黑" panose="020B0503020204020204" pitchFamily="34" charset="-122"/>
              </a:rPr>
              <a:t>个层面</a:t>
            </a:r>
            <a:r>
              <a:rPr lang="zh-CN" altLang="en-US" sz="2800" dirty="0">
                <a:solidFill>
                  <a:srgbClr val="000066"/>
                </a:solidFill>
                <a:latin typeface="微软雅黑" panose="020B0503020204020204" pitchFamily="34" charset="-122"/>
                <a:ea typeface="微软雅黑" panose="020B0503020204020204" pitchFamily="34" charset="-122"/>
              </a:rPr>
              <a:t>：用户需求，心智模型的构建，差错处理，系统的反馈与控制</a:t>
            </a:r>
            <a:r>
              <a:rPr lang="en-US" altLang="zh-CN" sz="2800" dirty="0">
                <a:solidFill>
                  <a:srgbClr val="00006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7695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5835" y="890526"/>
            <a:ext cx="11936136" cy="5925533"/>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rPr>
              <a:t>用户需求</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用户需求的建立是实现智能软件系统可用性的</a:t>
            </a:r>
            <a:r>
              <a:rPr lang="zh-CN" altLang="en-US" sz="2800" b="1" dirty="0">
                <a:solidFill>
                  <a:srgbClr val="C00000"/>
                </a:solidFill>
                <a:latin typeface="微软雅黑" panose="020B0503020204020204" pitchFamily="34" charset="-122"/>
                <a:ea typeface="微软雅黑" panose="020B0503020204020204" pitchFamily="34" charset="-122"/>
              </a:rPr>
              <a:t>核心</a:t>
            </a:r>
            <a:r>
              <a:rPr lang="zh-CN" altLang="en-US" sz="2800" dirty="0">
                <a:solidFill>
                  <a:srgbClr val="000066"/>
                </a:solidFill>
                <a:latin typeface="微软雅黑" panose="020B0503020204020204" pitchFamily="34" charset="-122"/>
                <a:ea typeface="微软雅黑" panose="020B0503020204020204" pitchFamily="34" charset="-122"/>
              </a:rPr>
              <a:t>一环</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两点注意：</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3"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首先要确定用户想要完成的</a:t>
            </a:r>
            <a:r>
              <a:rPr lang="zh-CN" altLang="en-US" sz="2800" b="1" dirty="0">
                <a:solidFill>
                  <a:srgbClr val="C00000"/>
                </a:solidFill>
                <a:latin typeface="微软雅黑" panose="020B0503020204020204" pitchFamily="34" charset="-122"/>
                <a:ea typeface="微软雅黑" panose="020B0503020204020204" pitchFamily="34" charset="-122"/>
              </a:rPr>
              <a:t>任务需求</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1428750" lvl="3"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其次需对这些任务在</a:t>
            </a:r>
            <a:r>
              <a:rPr lang="zh-CN" altLang="en-US" sz="2800" b="1" dirty="0">
                <a:solidFill>
                  <a:srgbClr val="C00000"/>
                </a:solidFill>
                <a:latin typeface="微软雅黑" panose="020B0503020204020204" pitchFamily="34" charset="-122"/>
                <a:ea typeface="微软雅黑" panose="020B0503020204020204" pitchFamily="34" charset="-122"/>
              </a:rPr>
              <a:t>自动化</a:t>
            </a:r>
            <a:r>
              <a:rPr lang="zh-CN" altLang="en-US" sz="2800" dirty="0">
                <a:solidFill>
                  <a:srgbClr val="000066"/>
                </a:solidFill>
                <a:latin typeface="微软雅黑" panose="020B0503020204020204" pitchFamily="34" charset="-122"/>
                <a:ea typeface="微软雅黑" panose="020B0503020204020204" pitchFamily="34" charset="-122"/>
              </a:rPr>
              <a:t>或者</a:t>
            </a:r>
            <a:r>
              <a:rPr lang="zh-CN" altLang="en-US" sz="2800" b="1" dirty="0">
                <a:solidFill>
                  <a:srgbClr val="C00000"/>
                </a:solidFill>
                <a:latin typeface="微软雅黑" panose="020B0503020204020204" pitchFamily="34" charset="-122"/>
                <a:ea typeface="微软雅黑" panose="020B0503020204020204" pitchFamily="34" charset="-122"/>
              </a:rPr>
              <a:t>增强执行</a:t>
            </a:r>
            <a:r>
              <a:rPr lang="zh-CN" altLang="en-US" sz="2800" dirty="0">
                <a:solidFill>
                  <a:srgbClr val="000066"/>
                </a:solidFill>
                <a:latin typeface="微软雅黑" panose="020B0503020204020204" pitchFamily="34" charset="-122"/>
                <a:ea typeface="微软雅黑" panose="020B0503020204020204" pitchFamily="34" charset="-122"/>
              </a:rPr>
              <a:t>之间做出选择</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在用户</a:t>
            </a:r>
            <a:r>
              <a:rPr lang="zh-CN" altLang="en-US" sz="2800" b="1" dirty="0">
                <a:solidFill>
                  <a:srgbClr val="000066"/>
                </a:solidFill>
                <a:highlight>
                  <a:srgbClr val="FFFF00"/>
                </a:highlight>
                <a:latin typeface="微软雅黑" panose="020B0503020204020204" pitchFamily="34" charset="-122"/>
                <a:ea typeface="微软雅黑" panose="020B0503020204020204" pitchFamily="34" charset="-122"/>
              </a:rPr>
              <a:t>缺乏执行任务的知识、能力或缺乏趣味</a:t>
            </a:r>
            <a:r>
              <a:rPr lang="zh-CN" altLang="en-US" sz="2800" dirty="0">
                <a:solidFill>
                  <a:srgbClr val="000066"/>
                </a:solidFill>
                <a:latin typeface="微软雅黑" panose="020B0503020204020204" pitchFamily="34" charset="-122"/>
                <a:ea typeface="微软雅黑" panose="020B0503020204020204" pitchFamily="34" charset="-122"/>
              </a:rPr>
              <a:t>的任务中，采用自动化执行的方式，如系统的预测任务</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在</a:t>
            </a:r>
            <a:r>
              <a:rPr lang="zh-CN" altLang="en-US" sz="2800" b="1" dirty="0">
                <a:solidFill>
                  <a:srgbClr val="000066"/>
                </a:solidFill>
                <a:highlight>
                  <a:srgbClr val="FFFF00"/>
                </a:highlight>
                <a:latin typeface="微软雅黑" panose="020B0503020204020204" pitchFamily="34" charset="-122"/>
                <a:ea typeface="微软雅黑" panose="020B0503020204020204" pitchFamily="34" charset="-122"/>
              </a:rPr>
              <a:t>难以传达用户对系统需求</a:t>
            </a:r>
            <a:r>
              <a:rPr lang="zh-CN" altLang="en-US" sz="2800" dirty="0">
                <a:solidFill>
                  <a:srgbClr val="000066"/>
                </a:solidFill>
                <a:latin typeface="微软雅黑" panose="020B0503020204020204" pitchFamily="34" charset="-122"/>
                <a:ea typeface="微软雅黑" panose="020B0503020204020204" pitchFamily="34" charset="-122"/>
              </a:rPr>
              <a:t>的任务中，采用增强执行的方式，如汽车的驾驶任务</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328212A-C296-43B4-8F70-52B75B3E580E}"/>
              </a:ext>
            </a:extLst>
          </p:cNvPr>
          <p:cNvSpPr/>
          <p:nvPr/>
        </p:nvSpPr>
        <p:spPr>
          <a:xfrm>
            <a:off x="553673" y="4286774"/>
            <a:ext cx="11417417" cy="2478947"/>
          </a:xfrm>
          <a:prstGeom prst="rect">
            <a:avLst/>
          </a:pr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可用性系统设计</a:t>
            </a:r>
          </a:p>
        </p:txBody>
      </p:sp>
    </p:spTree>
    <p:extLst>
      <p:ext uri="{BB962C8B-B14F-4D97-AF65-F5344CB8AC3E}">
        <p14:creationId xmlns:p14="http://schemas.microsoft.com/office/powerpoint/2010/main" val="3287490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5835" y="1133807"/>
            <a:ext cx="11936136" cy="5279202"/>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rPr>
              <a:t>心智模型</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心智模型是为</a:t>
            </a:r>
            <a:r>
              <a:rPr lang="zh-CN" altLang="en-US" sz="2800" b="1" dirty="0">
                <a:solidFill>
                  <a:srgbClr val="C00000"/>
                </a:solidFill>
                <a:latin typeface="微软雅黑" panose="020B0503020204020204" pitchFamily="34" charset="-122"/>
                <a:ea typeface="微软雅黑" panose="020B0503020204020204" pitchFamily="34" charset="-122"/>
              </a:rPr>
              <a:t>解释人同外界交互过程的心理活动</a:t>
            </a:r>
            <a:r>
              <a:rPr lang="zh-CN" altLang="en-US" sz="2800" dirty="0">
                <a:solidFill>
                  <a:srgbClr val="000066"/>
                </a:solidFill>
                <a:latin typeface="微软雅黑" panose="020B0503020204020204" pitchFamily="34" charset="-122"/>
                <a:ea typeface="微软雅黑" panose="020B0503020204020204" pitchFamily="34" charset="-122"/>
              </a:rPr>
              <a:t>而构造的对比性的描述，用于了解周围世界并同周围环境进行互动。心智模型根植于人的内心</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影响个人采取的行动、建立的假设、持有的成见。</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建立与智能软件系统相符的心智模型能够为系统提供有效的指导，增加用户对系统可用性的正面评价</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构建心智模型的目标</a:t>
            </a:r>
            <a:r>
              <a:rPr lang="zh-CN" altLang="en-US" sz="2800" dirty="0">
                <a:solidFill>
                  <a:srgbClr val="000066"/>
                </a:solidFill>
                <a:latin typeface="微软雅黑" panose="020B0503020204020204" pitchFamily="34" charset="-122"/>
                <a:ea typeface="微软雅黑" panose="020B0503020204020204" pitchFamily="34" charset="-122"/>
              </a:rPr>
              <a:t>是对人类的思维信息构建和处理机制进行研究和探索，为提升智能软件系统的可用性提供新的体系结构和技术方法</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可用性系统设计</a:t>
            </a:r>
          </a:p>
        </p:txBody>
      </p:sp>
    </p:spTree>
    <p:extLst>
      <p:ext uri="{BB962C8B-B14F-4D97-AF65-F5344CB8AC3E}">
        <p14:creationId xmlns:p14="http://schemas.microsoft.com/office/powerpoint/2010/main" val="1564226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7932" y="1158974"/>
            <a:ext cx="11936136" cy="5279202"/>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rPr>
              <a:t>心智模型构建约束</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用户对系统的看法</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lvl="2">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反映</a:t>
            </a:r>
            <a:r>
              <a:rPr lang="zh-CN" altLang="en-US" sz="2800" b="1" dirty="0">
                <a:solidFill>
                  <a:srgbClr val="C00000"/>
                </a:solidFill>
                <a:latin typeface="微软雅黑" panose="020B0503020204020204" pitchFamily="34" charset="-122"/>
                <a:ea typeface="微软雅黑" panose="020B0503020204020204" pitchFamily="34" charset="-122"/>
              </a:rPr>
              <a:t>用户</a:t>
            </a:r>
            <a:r>
              <a:rPr lang="zh-CN" altLang="en-US" sz="2800" dirty="0">
                <a:solidFill>
                  <a:srgbClr val="000066"/>
                </a:solidFill>
                <a:latin typeface="微软雅黑" panose="020B0503020204020204" pitchFamily="34" charset="-122"/>
                <a:ea typeface="微软雅黑" panose="020B0503020204020204" pitchFamily="34" charset="-122"/>
              </a:rPr>
              <a:t>的满意程度</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根据</a:t>
            </a:r>
            <a:r>
              <a:rPr lang="zh-CN" altLang="en-US" sz="2800" b="1" dirty="0">
                <a:solidFill>
                  <a:srgbClr val="C00000"/>
                </a:solidFill>
                <a:latin typeface="微软雅黑" panose="020B0503020204020204" pitchFamily="34" charset="-122"/>
                <a:ea typeface="微软雅黑" panose="020B0503020204020204" pitchFamily="34" charset="-122"/>
              </a:rPr>
              <a:t>模型</a:t>
            </a:r>
            <a:r>
              <a:rPr lang="zh-CN" altLang="en-US" sz="2800" dirty="0">
                <a:solidFill>
                  <a:srgbClr val="000066"/>
                </a:solidFill>
                <a:latin typeface="微软雅黑" panose="020B0503020204020204" pitchFamily="34" charset="-122"/>
                <a:ea typeface="微软雅黑" panose="020B0503020204020204" pitchFamily="34" charset="-122"/>
              </a:rPr>
              <a:t>来计划系统执行动作</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保持系统与用户的心理模型一致</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lvl="2">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用户的心智模型</a:t>
            </a:r>
            <a:r>
              <a:rPr lang="zh-CN" altLang="en-US" sz="2800" b="1" dirty="0">
                <a:solidFill>
                  <a:srgbClr val="C00000"/>
                </a:solidFill>
                <a:latin typeface="微软雅黑" panose="020B0503020204020204" pitchFamily="34" charset="-122"/>
                <a:ea typeface="微软雅黑" panose="020B0503020204020204" pitchFamily="34" charset="-122"/>
              </a:rPr>
              <a:t>随着时间的推移而不断变化</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构建简易模型</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lvl="2">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根据经验快速搭建粗略的用户模型</a:t>
            </a:r>
            <a:r>
              <a:rPr lang="zh-CN" altLang="en-US" sz="2800" b="1" dirty="0">
                <a:solidFill>
                  <a:srgbClr val="C00000"/>
                </a:solidFill>
                <a:latin typeface="微软雅黑" panose="020B0503020204020204" pitchFamily="34" charset="-122"/>
                <a:ea typeface="微软雅黑" panose="020B0503020204020204" pitchFamily="34" charset="-122"/>
              </a:rPr>
              <a:t>减少构建周期</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可用性系统设计</a:t>
            </a:r>
          </a:p>
        </p:txBody>
      </p:sp>
    </p:spTree>
    <p:extLst>
      <p:ext uri="{BB962C8B-B14F-4D97-AF65-F5344CB8AC3E}">
        <p14:creationId xmlns:p14="http://schemas.microsoft.com/office/powerpoint/2010/main" val="2824005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7932" y="1158974"/>
            <a:ext cx="11936136" cy="5279202"/>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差错处理</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2">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差错处理是纠正系统故障的一环，主要分为</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66"/>
                </a:solidFill>
                <a:latin typeface="微软雅黑" panose="020B0503020204020204" pitchFamily="34" charset="-122"/>
                <a:ea typeface="微软雅黑" panose="020B0503020204020204" pitchFamily="34" charset="-122"/>
              </a:rPr>
              <a:t>个步骤：</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定义错误和故障</a:t>
            </a:r>
            <a:endParaRPr lang="en-US" altLang="zh-CN" sz="2800" b="1" dirty="0">
              <a:solidFill>
                <a:srgbClr val="000066"/>
              </a:solidFill>
              <a:latin typeface="微软雅黑" panose="020B0503020204020204" pitchFamily="34" charset="-122"/>
              <a:ea typeface="微软雅黑" panose="020B0503020204020204" pitchFamily="34" charset="-122"/>
            </a:endParaRPr>
          </a:p>
          <a:p>
            <a:pPr marL="0" lvl="2">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错误主要分为用户错误和系统错误，前者是用户自己所犯的错误，后者是系统无法提供正确的结果</a:t>
            </a:r>
            <a:endParaRPr lang="en-US" altLang="zh-CN" sz="2800"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检测并记录错误的发生</a:t>
            </a:r>
            <a:endParaRPr lang="en-US" altLang="zh-CN" sz="2800" b="1"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识别错误的来源</a:t>
            </a:r>
            <a:endParaRPr lang="en-US" altLang="zh-CN" sz="2800" b="1" dirty="0">
              <a:solidFill>
                <a:srgbClr val="000066"/>
              </a:solidFill>
              <a:latin typeface="微软雅黑" panose="020B0503020204020204" pitchFamily="34" charset="-122"/>
              <a:ea typeface="微软雅黑" panose="020B0503020204020204" pitchFamily="34" charset="-122"/>
            </a:endParaRPr>
          </a:p>
          <a:p>
            <a:pPr lvl="2" indent="-457200">
              <a:lnSpc>
                <a:spcPct val="150000"/>
              </a:lnSpc>
              <a:buFont typeface="Wingdings" panose="05000000000000000000" pitchFamily="2" charset="2"/>
              <a:buChar char="Ø"/>
            </a:pPr>
            <a:r>
              <a:rPr lang="zh-CN" altLang="en-US" sz="2800" b="1" dirty="0">
                <a:solidFill>
                  <a:srgbClr val="000066"/>
                </a:solidFill>
                <a:latin typeface="微软雅黑" panose="020B0503020204020204" pitchFamily="34" charset="-122"/>
                <a:ea typeface="微软雅黑" panose="020B0503020204020204" pitchFamily="34" charset="-122"/>
              </a:rPr>
              <a:t>提供可操作的错误处理指南</a:t>
            </a:r>
            <a:endParaRPr lang="en-US" altLang="zh-CN" sz="2800" b="1"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可用性系统设计</a:t>
            </a:r>
          </a:p>
        </p:txBody>
      </p:sp>
    </p:spTree>
    <p:extLst>
      <p:ext uri="{BB962C8B-B14F-4D97-AF65-F5344CB8AC3E}">
        <p14:creationId xmlns:p14="http://schemas.microsoft.com/office/powerpoint/2010/main" val="380596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7932" y="1150585"/>
            <a:ext cx="11936136" cy="5279202"/>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反馈控制</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3"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反馈数据的收集分为</a:t>
            </a:r>
            <a:r>
              <a:rPr lang="zh-CN" altLang="en-US" sz="2800" b="1" dirty="0">
                <a:solidFill>
                  <a:srgbClr val="C00000"/>
                </a:solidFill>
                <a:latin typeface="微软雅黑" panose="020B0503020204020204" pitchFamily="34" charset="-122"/>
                <a:ea typeface="微软雅黑" panose="020B0503020204020204" pitchFamily="34" charset="-122"/>
              </a:rPr>
              <a:t>隐式反馈</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显式反馈</a:t>
            </a:r>
            <a:r>
              <a:rPr lang="zh-CN" altLang="en-US" sz="2800" dirty="0">
                <a:solidFill>
                  <a:srgbClr val="000066"/>
                </a:solidFill>
                <a:latin typeface="微软雅黑" panose="020B0503020204020204" pitchFamily="34" charset="-122"/>
                <a:ea typeface="微软雅黑" panose="020B0503020204020204" pitchFamily="34" charset="-122"/>
              </a:rPr>
              <a:t>。隐式反馈是指系统收集的用户行为数据；显式反馈是由用户提示或主动提供的调查、评分、反馈表格等方式收集的反馈信息</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3"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设计规则</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将反馈与改进人工智能交互结合</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尽可能减少从确认用户反馈到系统响应的时间</a:t>
            </a:r>
            <a:endParaRPr lang="en-US" altLang="zh-CN" sz="2800" dirty="0">
              <a:solidFill>
                <a:srgbClr val="000066"/>
              </a:solidFill>
              <a:latin typeface="微软雅黑" panose="020B0503020204020204" pitchFamily="34" charset="-122"/>
              <a:ea typeface="微软雅黑" panose="020B0503020204020204" pitchFamily="34" charset="-122"/>
            </a:endParaRPr>
          </a:p>
          <a:p>
            <a:pPr marL="1428750" lvl="2" indent="-514350">
              <a:lnSpc>
                <a:spcPct val="150000"/>
              </a:lnSpc>
              <a:buFont typeface="+mj-ea"/>
              <a:buAutoNum type="circleNumDbPlain"/>
            </a:pPr>
            <a:r>
              <a:rPr lang="zh-CN" altLang="en-US" sz="2800" dirty="0">
                <a:solidFill>
                  <a:srgbClr val="000066"/>
                </a:solidFill>
                <a:latin typeface="微软雅黑" panose="020B0503020204020204" pitchFamily="34" charset="-122"/>
                <a:ea typeface="微软雅黑" panose="020B0503020204020204" pitchFamily="34" charset="-122"/>
              </a:rPr>
              <a:t>为用户提供一种调整人工智能行为的控制方式</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可用性系统设计</a:t>
            </a:r>
          </a:p>
        </p:txBody>
      </p:sp>
    </p:spTree>
    <p:extLst>
      <p:ext uri="{BB962C8B-B14F-4D97-AF65-F5344CB8AC3E}">
        <p14:creationId xmlns:p14="http://schemas.microsoft.com/office/powerpoint/2010/main" val="3053118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4E3F4-0A1E-4E79-A537-6B21D6B35B45}"/>
              </a:ext>
            </a:extLst>
          </p:cNvPr>
          <p:cNvSpPr txBox="1"/>
          <p:nvPr/>
        </p:nvSpPr>
        <p:spPr>
          <a:xfrm>
            <a:off x="127932" y="1108640"/>
            <a:ext cx="11936136" cy="5371535"/>
          </a:xfrm>
          <a:prstGeom prst="rect">
            <a:avLst/>
          </a:prstGeom>
          <a:noFill/>
        </p:spPr>
        <p:txBody>
          <a:bodyPr wrap="square" rtlCol="0">
            <a:spAutoFit/>
          </a:bodyPr>
          <a:lstStyle/>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系统测试</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3" indent="-457200">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经验用户测试</a:t>
            </a:r>
            <a:r>
              <a:rPr lang="zh-CN" altLang="en-US" sz="2800" dirty="0">
                <a:solidFill>
                  <a:srgbClr val="000066"/>
                </a:solidFill>
                <a:latin typeface="微软雅黑" panose="020B0503020204020204" pitchFamily="34" charset="-122"/>
                <a:ea typeface="微软雅黑" panose="020B0503020204020204" pitchFamily="34" charset="-122"/>
              </a:rPr>
              <a:t>作为一种开发可用系统的标准技术被广泛使用，通过实际用户测试系统确定系统存在的可用性方面问题</a:t>
            </a:r>
            <a:endParaRPr lang="en-US" altLang="zh-CN" sz="2800" dirty="0">
              <a:solidFill>
                <a:srgbClr val="000066"/>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n"/>
            </a:pPr>
            <a:r>
              <a:rPr lang="zh-CN" altLang="en-US" sz="32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系统改进</a:t>
            </a:r>
            <a:endParaRPr lang="en-US" altLang="zh-CN" sz="32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3"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数据。在模型训练过程中找到与原始训练数据</a:t>
            </a:r>
            <a:r>
              <a:rPr lang="zh-CN" altLang="en-US" sz="2800" b="1" dirty="0">
                <a:solidFill>
                  <a:srgbClr val="C00000"/>
                </a:solidFill>
                <a:latin typeface="微软雅黑" panose="020B0503020204020204" pitchFamily="34" charset="-122"/>
                <a:ea typeface="微软雅黑" panose="020B0503020204020204" pitchFamily="34" charset="-122"/>
              </a:rPr>
              <a:t>相似特征的较小子集</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提高模型构建和预测速度</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3"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实时性。将人工智能嵌入实时系统中，将实时反应嵌入到人工智能软件系统中，将人工智能技术和实时子系统耦合成并行的协作组件</a:t>
            </a:r>
            <a:endParaRPr lang="en-US" altLang="zh-CN" sz="2800" dirty="0">
              <a:solidFill>
                <a:srgbClr val="000066"/>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可用性系统测试及改进</a:t>
            </a:r>
          </a:p>
        </p:txBody>
      </p:sp>
    </p:spTree>
    <p:extLst>
      <p:ext uri="{BB962C8B-B14F-4D97-AF65-F5344CB8AC3E}">
        <p14:creationId xmlns:p14="http://schemas.microsoft.com/office/powerpoint/2010/main" val="420153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8498048"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统计学角度，鲁棒性三个层次</a:t>
            </a:r>
          </a:p>
        </p:txBody>
      </p:sp>
      <p:sp>
        <p:nvSpPr>
          <p:cNvPr id="3" name="文本框 2">
            <a:extLst>
              <a:ext uri="{FF2B5EF4-FFF2-40B4-BE49-F238E27FC236}">
                <a16:creationId xmlns:a16="http://schemas.microsoft.com/office/drawing/2014/main" id="{420F737A-A9A1-46A4-B0D7-B815EAA38D77}"/>
              </a:ext>
            </a:extLst>
          </p:cNvPr>
          <p:cNvSpPr txBox="1"/>
          <p:nvPr/>
        </p:nvSpPr>
        <p:spPr>
          <a:xfrm>
            <a:off x="189737" y="1806165"/>
            <a:ext cx="7055139" cy="3893951"/>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人工智能软件系统学习模型的</a:t>
            </a:r>
            <a:r>
              <a:rPr lang="zh-CN" altLang="en-US" sz="2800" b="1" dirty="0">
                <a:solidFill>
                  <a:srgbClr val="C00000"/>
                </a:solidFill>
                <a:latin typeface="微软雅黑" panose="020B0503020204020204" pitchFamily="34" charset="-122"/>
                <a:ea typeface="微软雅黑" panose="020B0503020204020204" pitchFamily="34" charset="-122"/>
              </a:rPr>
              <a:t>基本要求</a:t>
            </a:r>
            <a:r>
              <a:rPr lang="zh-CN" altLang="en-US" sz="2800" dirty="0">
                <a:solidFill>
                  <a:srgbClr val="000066"/>
                </a:solidFill>
                <a:latin typeface="微软雅黑" panose="020B0503020204020204" pitchFamily="34" charset="-122"/>
                <a:ea typeface="微软雅黑" panose="020B0503020204020204" pitchFamily="34" charset="-122"/>
              </a:rPr>
              <a:t>：模型具有较高的精度或有效性；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模型所出现的</a:t>
            </a:r>
            <a:r>
              <a:rPr lang="zh-CN" altLang="en-US" sz="2800" b="1" dirty="0">
                <a:solidFill>
                  <a:srgbClr val="C00000"/>
                </a:solidFill>
                <a:latin typeface="微软雅黑" panose="020B0503020204020204" pitchFamily="34" charset="-122"/>
                <a:ea typeface="微软雅黑" panose="020B0503020204020204" pitchFamily="34" charset="-122"/>
              </a:rPr>
              <a:t>较小偏差</a:t>
            </a:r>
            <a:r>
              <a:rPr lang="zh-CN" altLang="en-US" sz="2800" dirty="0">
                <a:solidFill>
                  <a:srgbClr val="000066"/>
                </a:solidFill>
                <a:latin typeface="微软雅黑" panose="020B0503020204020204" pitchFamily="34" charset="-122"/>
                <a:ea typeface="微软雅黑" panose="020B0503020204020204" pitchFamily="34" charset="-122"/>
              </a:rPr>
              <a:t>，只能对算法性能产生较小的影响</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噪声，</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noise</a:t>
            </a:r>
            <a:r>
              <a:rPr lang="en-US" altLang="zh-CN" sz="2800" dirty="0">
                <a:solidFill>
                  <a:srgbClr val="000066"/>
                </a:solidFill>
                <a:latin typeface="微软雅黑" panose="020B0503020204020204" pitchFamily="34" charset="-122"/>
                <a:ea typeface="微软雅黑" panose="020B0503020204020204" pitchFamily="34" charset="-122"/>
              </a:rPr>
              <a:t>);</a:t>
            </a:r>
          </a:p>
          <a:p>
            <a:pPr marL="457200"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模型所出现的</a:t>
            </a:r>
            <a:r>
              <a:rPr lang="zh-CN" altLang="en-US" sz="2800" b="1" dirty="0">
                <a:solidFill>
                  <a:srgbClr val="C00000"/>
                </a:solidFill>
                <a:latin typeface="微软雅黑" panose="020B0503020204020204" pitchFamily="34" charset="-122"/>
                <a:ea typeface="微软雅黑" panose="020B0503020204020204" pitchFamily="34" charset="-122"/>
              </a:rPr>
              <a:t>较大偏差</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不可对算法性能产生“毁灭性”的影响</a:t>
            </a:r>
            <a:r>
              <a:rPr lang="en-US" altLang="zh-CN" sz="2800" dirty="0">
                <a:solidFill>
                  <a:srgbClr val="000066"/>
                </a:solidFill>
                <a:latin typeface="微软雅黑" panose="020B0503020204020204" pitchFamily="34" charset="-122"/>
                <a:ea typeface="微软雅黑" panose="020B0503020204020204" pitchFamily="34" charset="-122"/>
              </a:rPr>
              <a:t>(</a:t>
            </a:r>
            <a:r>
              <a:rPr lang="zh-CN" altLang="en-US" sz="2800" dirty="0">
                <a:solidFill>
                  <a:srgbClr val="000066"/>
                </a:solidFill>
                <a:latin typeface="微软雅黑" panose="020B0503020204020204" pitchFamily="34" charset="-122"/>
                <a:ea typeface="微软雅黑" panose="020B0503020204020204" pitchFamily="34" charset="-122"/>
              </a:rPr>
              <a:t>离群点，</a:t>
            </a:r>
            <a:r>
              <a:rPr lang="en-US" altLang="zh-CN" sz="28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outlier</a:t>
            </a:r>
            <a:r>
              <a:rPr lang="en-US" altLang="zh-CN" sz="2800" dirty="0">
                <a:solidFill>
                  <a:srgbClr val="000066"/>
                </a:solidFill>
                <a:latin typeface="微软雅黑" panose="020B0503020204020204" pitchFamily="34" charset="-122"/>
                <a:ea typeface="微软雅黑" panose="020B0503020204020204" pitchFamily="34" charset="-122"/>
              </a:rPr>
              <a:t>).</a:t>
            </a:r>
          </a:p>
        </p:txBody>
      </p:sp>
      <p:sp>
        <p:nvSpPr>
          <p:cNvPr id="36" name="梯形 35">
            <a:extLst>
              <a:ext uri="{FF2B5EF4-FFF2-40B4-BE49-F238E27FC236}">
                <a16:creationId xmlns:a16="http://schemas.microsoft.com/office/drawing/2014/main" id="{6E95B84A-90FA-4F40-BA36-C75D2BE1D7AF}"/>
              </a:ext>
            </a:extLst>
          </p:cNvPr>
          <p:cNvSpPr/>
          <p:nvPr/>
        </p:nvSpPr>
        <p:spPr>
          <a:xfrm>
            <a:off x="7244876" y="4354676"/>
            <a:ext cx="2783048" cy="1039331"/>
          </a:xfrm>
          <a:prstGeom prst="trapezoid">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基本要求</a:t>
            </a:r>
          </a:p>
        </p:txBody>
      </p:sp>
      <p:sp>
        <p:nvSpPr>
          <p:cNvPr id="37" name="梯形 36">
            <a:extLst>
              <a:ext uri="{FF2B5EF4-FFF2-40B4-BE49-F238E27FC236}">
                <a16:creationId xmlns:a16="http://schemas.microsoft.com/office/drawing/2014/main" id="{F335AA1F-452C-4198-8057-D46659F0640C}"/>
              </a:ext>
            </a:extLst>
          </p:cNvPr>
          <p:cNvSpPr/>
          <p:nvPr/>
        </p:nvSpPr>
        <p:spPr>
          <a:xfrm>
            <a:off x="7590495" y="3266688"/>
            <a:ext cx="2118219" cy="906011"/>
          </a:xfrm>
          <a:prstGeom prst="trapezoi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微软雅黑" panose="020B0503020204020204" pitchFamily="34" charset="-122"/>
                <a:ea typeface="微软雅黑" panose="020B0503020204020204" pitchFamily="34" charset="-122"/>
              </a:rPr>
              <a:t>较小偏差</a:t>
            </a:r>
          </a:p>
        </p:txBody>
      </p:sp>
      <p:sp>
        <p:nvSpPr>
          <p:cNvPr id="39" name="文本框 38">
            <a:extLst>
              <a:ext uri="{FF2B5EF4-FFF2-40B4-BE49-F238E27FC236}">
                <a16:creationId xmlns:a16="http://schemas.microsoft.com/office/drawing/2014/main" id="{123DE3F6-D2CB-4DCF-84D1-9E5DFBFFA43B}"/>
              </a:ext>
            </a:extLst>
          </p:cNvPr>
          <p:cNvSpPr txBox="1"/>
          <p:nvPr/>
        </p:nvSpPr>
        <p:spPr>
          <a:xfrm>
            <a:off x="10484698" y="4597053"/>
            <a:ext cx="1249959" cy="646331"/>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pPr algn="ctr"/>
            <a:r>
              <a:rPr lang="zh-CN" altLang="en-US" b="1" dirty="0">
                <a:solidFill>
                  <a:schemeClr val="tx2">
                    <a:lumMod val="75000"/>
                  </a:schemeClr>
                </a:solidFill>
                <a:latin typeface="微软雅黑" panose="020B0503020204020204" pitchFamily="34" charset="-122"/>
                <a:ea typeface="微软雅黑" panose="020B0503020204020204" pitchFamily="34" charset="-122"/>
              </a:rPr>
              <a:t>较高精度或有效性</a:t>
            </a:r>
          </a:p>
        </p:txBody>
      </p:sp>
      <p:sp>
        <p:nvSpPr>
          <p:cNvPr id="40" name="文本框 39">
            <a:extLst>
              <a:ext uri="{FF2B5EF4-FFF2-40B4-BE49-F238E27FC236}">
                <a16:creationId xmlns:a16="http://schemas.microsoft.com/office/drawing/2014/main" id="{32E2CEF9-7E92-41D7-89AE-053EACA9AD78}"/>
              </a:ext>
            </a:extLst>
          </p:cNvPr>
          <p:cNvSpPr txBox="1"/>
          <p:nvPr/>
        </p:nvSpPr>
        <p:spPr>
          <a:xfrm>
            <a:off x="10484696" y="3535027"/>
            <a:ext cx="1249959" cy="36933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pPr algn="ctr"/>
            <a:r>
              <a:rPr lang="zh-CN" altLang="en-US" b="1" dirty="0">
                <a:solidFill>
                  <a:schemeClr val="tx2">
                    <a:lumMod val="75000"/>
                  </a:schemeClr>
                </a:solidFill>
                <a:latin typeface="微软雅黑" panose="020B0503020204020204" pitchFamily="34" charset="-122"/>
                <a:ea typeface="微软雅黑" panose="020B0503020204020204" pitchFamily="34" charset="-122"/>
              </a:rPr>
              <a:t>噪声</a:t>
            </a:r>
          </a:p>
        </p:txBody>
      </p:sp>
      <p:sp>
        <p:nvSpPr>
          <p:cNvPr id="41" name="文本框 40">
            <a:extLst>
              <a:ext uri="{FF2B5EF4-FFF2-40B4-BE49-F238E27FC236}">
                <a16:creationId xmlns:a16="http://schemas.microsoft.com/office/drawing/2014/main" id="{FA97B971-BD55-4F87-9D4A-993081AE7127}"/>
              </a:ext>
            </a:extLst>
          </p:cNvPr>
          <p:cNvSpPr txBox="1"/>
          <p:nvPr/>
        </p:nvSpPr>
        <p:spPr>
          <a:xfrm>
            <a:off x="10484696" y="2567735"/>
            <a:ext cx="1249959" cy="36933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pPr algn="ctr"/>
            <a:r>
              <a:rPr lang="zh-CN" altLang="en-US" b="1" dirty="0">
                <a:solidFill>
                  <a:schemeClr val="tx2">
                    <a:lumMod val="75000"/>
                  </a:schemeClr>
                </a:solidFill>
                <a:latin typeface="微软雅黑" panose="020B0503020204020204" pitchFamily="34" charset="-122"/>
                <a:ea typeface="微软雅黑" panose="020B0503020204020204" pitchFamily="34" charset="-122"/>
              </a:rPr>
              <a:t>离群点</a:t>
            </a:r>
          </a:p>
        </p:txBody>
      </p:sp>
      <p:sp>
        <p:nvSpPr>
          <p:cNvPr id="4" name="等腰三角形 3">
            <a:extLst>
              <a:ext uri="{FF2B5EF4-FFF2-40B4-BE49-F238E27FC236}">
                <a16:creationId xmlns:a16="http://schemas.microsoft.com/office/drawing/2014/main" id="{2D2486AD-2AA2-4F7F-B8B4-156A6FD48858}"/>
              </a:ext>
            </a:extLst>
          </p:cNvPr>
          <p:cNvSpPr/>
          <p:nvPr/>
        </p:nvSpPr>
        <p:spPr>
          <a:xfrm>
            <a:off x="7902047" y="1843932"/>
            <a:ext cx="1495113" cy="117400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66"/>
                </a:solidFill>
                <a:latin typeface="微软雅黑" panose="020B0503020204020204" pitchFamily="34" charset="-122"/>
                <a:ea typeface="微软雅黑" panose="020B0503020204020204" pitchFamily="34" charset="-122"/>
              </a:rPr>
              <a:t>较大偏差</a:t>
            </a:r>
          </a:p>
        </p:txBody>
      </p:sp>
      <p:cxnSp>
        <p:nvCxnSpPr>
          <p:cNvPr id="6" name="直接连接符 5">
            <a:extLst>
              <a:ext uri="{FF2B5EF4-FFF2-40B4-BE49-F238E27FC236}">
                <a16:creationId xmlns:a16="http://schemas.microsoft.com/office/drawing/2014/main" id="{F3D47C77-8193-4C2B-BE87-9EE131616503}"/>
              </a:ext>
            </a:extLst>
          </p:cNvPr>
          <p:cNvCxnSpPr>
            <a:cxnSpLocks/>
          </p:cNvCxnSpPr>
          <p:nvPr/>
        </p:nvCxnSpPr>
        <p:spPr>
          <a:xfrm>
            <a:off x="7590495" y="3177344"/>
            <a:ext cx="4309144"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AAB3312-4C32-4162-B7DF-B2D830334C89}"/>
              </a:ext>
            </a:extLst>
          </p:cNvPr>
          <p:cNvCxnSpPr/>
          <p:nvPr/>
        </p:nvCxnSpPr>
        <p:spPr>
          <a:xfrm>
            <a:off x="7517789" y="4272137"/>
            <a:ext cx="4381850"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21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对抗鲁棒性</a:t>
            </a:r>
            <a:r>
              <a:rPr lang="en-US" altLang="zh-CN" sz="4400" b="1" dirty="0">
                <a:solidFill>
                  <a:schemeClr val="bg1"/>
                </a:solidFill>
                <a:latin typeface="微软雅黑" panose="020B0503020204020204" pitchFamily="34" charset="-122"/>
                <a:ea typeface="微软雅黑" panose="020B0503020204020204" pitchFamily="34" charset="-122"/>
              </a:rPr>
              <a:t>(adversarial robustness)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232095" y="1232417"/>
            <a:ext cx="11795064" cy="4478983"/>
          </a:xfrm>
          <a:prstGeom prst="rect">
            <a:avLst/>
          </a:prstGeom>
          <a:noFill/>
        </p:spPr>
        <p:txBody>
          <a:bodyPr wrap="square" rtlCol="0">
            <a:spAutoFit/>
          </a:bodyPr>
          <a:lstStyle/>
          <a:p>
            <a:pPr marL="457200" indent="-457200">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定义</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对抗鲁棒性是鲁棒性的常见类别，利用</a:t>
            </a:r>
            <a:r>
              <a:rPr lang="zh-CN" altLang="en-US" sz="2800" b="1" dirty="0">
                <a:solidFill>
                  <a:srgbClr val="C00000"/>
                </a:solidFill>
                <a:latin typeface="微软雅黑" panose="020B0503020204020204" pitchFamily="34" charset="-122"/>
                <a:ea typeface="微软雅黑" panose="020B0503020204020204" pitchFamily="34" charset="-122"/>
              </a:rPr>
              <a:t>对抗性输入</a:t>
            </a:r>
            <a:r>
              <a:rPr lang="zh-CN" altLang="en-US" sz="2800" dirty="0">
                <a:solidFill>
                  <a:srgbClr val="000066"/>
                </a:solidFill>
                <a:latin typeface="微软雅黑" panose="020B0503020204020204" pitchFamily="34" charset="-122"/>
                <a:ea typeface="微软雅黑" panose="020B0503020204020204" pitchFamily="34" charset="-122"/>
              </a:rPr>
              <a:t>增强系统的鲁棒性</a:t>
            </a:r>
            <a:endParaRPr lang="en-US" altLang="zh-CN" sz="2800" dirty="0">
              <a:solidFill>
                <a:srgbClr val="000066"/>
              </a:solidFill>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800" dirty="0">
                <a:solidFill>
                  <a:srgbClr val="000066"/>
                </a:solidFill>
                <a:latin typeface="微软雅黑" panose="020B0503020204020204" pitchFamily="34" charset="-122"/>
                <a:ea typeface="微软雅黑" panose="020B0503020204020204" pitchFamily="34" charset="-122"/>
              </a:rPr>
              <a:t>对抗鲁棒性分为</a:t>
            </a:r>
            <a:r>
              <a:rPr lang="zh-CN" altLang="en-US" sz="2800" b="1" dirty="0">
                <a:solidFill>
                  <a:srgbClr val="C00000"/>
                </a:solidFill>
                <a:latin typeface="微软雅黑" panose="020B0503020204020204" pitchFamily="34" charset="-122"/>
                <a:ea typeface="微软雅黑" panose="020B0503020204020204" pitchFamily="34" charset="-122"/>
              </a:rPr>
              <a:t>局部对抗鲁棒性</a:t>
            </a:r>
            <a:r>
              <a:rPr lang="zh-CN" altLang="en-US" sz="2800" dirty="0">
                <a:solidFill>
                  <a:srgbClr val="000066"/>
                </a:solidFill>
                <a:latin typeface="微软雅黑" panose="020B0503020204020204" pitchFamily="34" charset="-122"/>
                <a:ea typeface="微软雅黑" panose="020B0503020204020204" pitchFamily="34" charset="-122"/>
              </a:rPr>
              <a:t>和</a:t>
            </a:r>
            <a:r>
              <a:rPr lang="zh-CN" altLang="en-US" sz="2800" b="1" dirty="0">
                <a:solidFill>
                  <a:srgbClr val="C00000"/>
                </a:solidFill>
                <a:latin typeface="微软雅黑" panose="020B0503020204020204" pitchFamily="34" charset="-122"/>
                <a:ea typeface="微软雅黑" panose="020B0503020204020204" pitchFamily="34" charset="-122"/>
              </a:rPr>
              <a:t>全局对抗鲁棒性</a:t>
            </a:r>
            <a:endParaRPr lang="en-US" altLang="zh-CN" sz="2800" b="1" dirty="0">
              <a:solidFill>
                <a:srgbClr val="C00000"/>
              </a:solidFill>
              <a:latin typeface="微软雅黑" panose="020B0503020204020204" pitchFamily="34" charset="-122"/>
              <a:ea typeface="微软雅黑" panose="020B0503020204020204" pitchFamily="34" charset="-122"/>
            </a:endParaRPr>
          </a:p>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局部鲁棒性</a:t>
            </a:r>
            <a:endParaRPr lang="en-US" altLang="zh-CN" sz="3200" b="1"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令   表示人工智能学习模型</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的输入，  表示对   进行扰动而生成对抗样本，      和          分别表示   和   在模型   的输出。对于任意    ，若满足以下公式，则称模型   在样本   处是</a:t>
            </a:r>
            <a:r>
              <a:rPr lang="zh-CN" altLang="en-US" sz="28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局部鲁棒</a:t>
            </a:r>
            <a:r>
              <a:rPr lang="zh-CN" altLang="en-US" sz="2800" dirty="0">
                <a:solidFill>
                  <a:srgbClr val="000066"/>
                </a:solidFill>
                <a:latin typeface="微软雅黑" panose="020B0503020204020204" pitchFamily="34" charset="-122"/>
                <a:ea typeface="微软雅黑" panose="020B0503020204020204" pitchFamily="34" charset="-122"/>
              </a:rPr>
              <a:t>的：</a:t>
            </a:r>
            <a:endParaRPr lang="en-US" altLang="zh-CN" sz="2800"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AF98181-9766-44B3-9480-302458E7FFCD}"/>
                  </a:ext>
                </a:extLst>
              </p:cNvPr>
              <p:cNvSpPr/>
              <p:nvPr/>
            </p:nvSpPr>
            <p:spPr>
              <a:xfrm>
                <a:off x="1023642" y="3850831"/>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1AF98181-9766-44B3-9480-302458E7FFCD}"/>
                  </a:ext>
                </a:extLst>
              </p:cNvPr>
              <p:cNvSpPr>
                <a:spLocks noRot="1" noChangeAspect="1" noMove="1" noResize="1" noEditPoints="1" noAdjustHandles="1" noChangeArrowheads="1" noChangeShapeType="1" noTextEdit="1"/>
              </p:cNvSpPr>
              <p:nvPr/>
            </p:nvSpPr>
            <p:spPr>
              <a:xfrm>
                <a:off x="1023642" y="3850831"/>
                <a:ext cx="4812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B518A24-6F63-4AA5-AA83-7D2E78B6FA31}"/>
                  </a:ext>
                </a:extLst>
              </p:cNvPr>
              <p:cNvSpPr/>
              <p:nvPr/>
            </p:nvSpPr>
            <p:spPr>
              <a:xfrm>
                <a:off x="4855926" y="3869498"/>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15" name="矩形 14">
                <a:extLst>
                  <a:ext uri="{FF2B5EF4-FFF2-40B4-BE49-F238E27FC236}">
                    <a16:creationId xmlns:a16="http://schemas.microsoft.com/office/drawing/2014/main" id="{7B518A24-6F63-4AA5-AA83-7D2E78B6FA31}"/>
                  </a:ext>
                </a:extLst>
              </p:cNvPr>
              <p:cNvSpPr>
                <a:spLocks noRot="1" noChangeAspect="1" noMove="1" noResize="1" noEditPoints="1" noAdjustHandles="1" noChangeArrowheads="1" noChangeShapeType="1" noTextEdit="1"/>
              </p:cNvSpPr>
              <p:nvPr/>
            </p:nvSpPr>
            <p:spPr>
              <a:xfrm>
                <a:off x="4855926" y="3869498"/>
                <a:ext cx="51167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8DE89BB-385B-49AF-9CD3-5EEDA5B45962}"/>
                  </a:ext>
                </a:extLst>
              </p:cNvPr>
              <p:cNvSpPr/>
              <p:nvPr/>
            </p:nvSpPr>
            <p:spPr>
              <a:xfrm>
                <a:off x="6422219" y="3881125"/>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16" name="矩形 15">
                <a:extLst>
                  <a:ext uri="{FF2B5EF4-FFF2-40B4-BE49-F238E27FC236}">
                    <a16:creationId xmlns:a16="http://schemas.microsoft.com/office/drawing/2014/main" id="{D8DE89BB-385B-49AF-9CD3-5EEDA5B45962}"/>
                  </a:ext>
                </a:extLst>
              </p:cNvPr>
              <p:cNvSpPr>
                <a:spLocks noRot="1" noChangeAspect="1" noMove="1" noResize="1" noEditPoints="1" noAdjustHandles="1" noChangeArrowheads="1" noChangeShapeType="1" noTextEdit="1"/>
              </p:cNvSpPr>
              <p:nvPr/>
            </p:nvSpPr>
            <p:spPr>
              <a:xfrm>
                <a:off x="6422219" y="3881125"/>
                <a:ext cx="58381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D204AD6-3923-4C05-8196-A860EA412E54}"/>
                  </a:ext>
                </a:extLst>
              </p:cNvPr>
              <p:cNvSpPr/>
              <p:nvPr/>
            </p:nvSpPr>
            <p:spPr>
              <a:xfrm>
                <a:off x="7886252" y="3841505"/>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7D204AD6-3923-4C05-8196-A860EA412E54}"/>
                  </a:ext>
                </a:extLst>
              </p:cNvPr>
              <p:cNvSpPr>
                <a:spLocks noRot="1" noChangeAspect="1" noMove="1" noResize="1" noEditPoints="1" noAdjustHandles="1" noChangeArrowheads="1" noChangeShapeType="1" noTextEdit="1"/>
              </p:cNvSpPr>
              <p:nvPr/>
            </p:nvSpPr>
            <p:spPr>
              <a:xfrm>
                <a:off x="7886252" y="3841505"/>
                <a:ext cx="4812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E0B54C-7B58-40E3-9A4A-F2790AFFF131}"/>
                  </a:ext>
                </a:extLst>
              </p:cNvPr>
              <p:cNvSpPr/>
              <p:nvPr/>
            </p:nvSpPr>
            <p:spPr>
              <a:xfrm>
                <a:off x="1987826" y="4511477"/>
                <a:ext cx="1109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endParaRPr>
              </a:p>
            </p:txBody>
          </p:sp>
        </mc:Choice>
        <mc:Fallback xmlns="">
          <p:sp>
            <p:nvSpPr>
              <p:cNvPr id="18" name="矩形 17">
                <a:extLst>
                  <a:ext uri="{FF2B5EF4-FFF2-40B4-BE49-F238E27FC236}">
                    <a16:creationId xmlns:a16="http://schemas.microsoft.com/office/drawing/2014/main" id="{A9E0B54C-7B58-40E3-9A4A-F2790AFFF131}"/>
                  </a:ext>
                </a:extLst>
              </p:cNvPr>
              <p:cNvSpPr>
                <a:spLocks noRot="1" noChangeAspect="1" noMove="1" noResize="1" noEditPoints="1" noAdjustHandles="1" noChangeArrowheads="1" noChangeShapeType="1" noTextEdit="1"/>
              </p:cNvSpPr>
              <p:nvPr/>
            </p:nvSpPr>
            <p:spPr>
              <a:xfrm>
                <a:off x="1987826" y="4511477"/>
                <a:ext cx="110953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D19CD19-7C11-49A5-9466-288221386347}"/>
                  </a:ext>
                </a:extLst>
              </p:cNvPr>
              <p:cNvSpPr/>
              <p:nvPr/>
            </p:nvSpPr>
            <p:spPr>
              <a:xfrm>
                <a:off x="755972" y="4511477"/>
                <a:ext cx="1016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e>
                      </m:d>
                    </m:oMath>
                  </m:oMathPara>
                </a14:m>
                <a:endParaRPr lang="zh-CN" altLang="en-US" sz="2800" b="1" dirty="0">
                  <a:solidFill>
                    <a:srgbClr val="000066"/>
                  </a:solidFill>
                </a:endParaRPr>
              </a:p>
            </p:txBody>
          </p:sp>
        </mc:Choice>
        <mc:Fallback xmlns="">
          <p:sp>
            <p:nvSpPr>
              <p:cNvPr id="19" name="矩形 18">
                <a:extLst>
                  <a:ext uri="{FF2B5EF4-FFF2-40B4-BE49-F238E27FC236}">
                    <a16:creationId xmlns:a16="http://schemas.microsoft.com/office/drawing/2014/main" id="{7D19CD19-7C11-49A5-9466-288221386347}"/>
                  </a:ext>
                </a:extLst>
              </p:cNvPr>
              <p:cNvSpPr>
                <a:spLocks noRot="1" noChangeAspect="1" noMove="1" noResize="1" noEditPoints="1" noAdjustHandles="1" noChangeArrowheads="1" noChangeShapeType="1" noTextEdit="1"/>
              </p:cNvSpPr>
              <p:nvPr/>
            </p:nvSpPr>
            <p:spPr>
              <a:xfrm>
                <a:off x="755972" y="4511477"/>
                <a:ext cx="101656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BD745BD2-9F36-4E5C-A6E5-F56FC510764D}"/>
                  </a:ext>
                </a:extLst>
              </p:cNvPr>
              <p:cNvSpPr/>
              <p:nvPr/>
            </p:nvSpPr>
            <p:spPr>
              <a:xfrm>
                <a:off x="4399710" y="4511477"/>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BD745BD2-9F36-4E5C-A6E5-F56FC510764D}"/>
                  </a:ext>
                </a:extLst>
              </p:cNvPr>
              <p:cNvSpPr>
                <a:spLocks noRot="1" noChangeAspect="1" noMove="1" noResize="1" noEditPoints="1" noAdjustHandles="1" noChangeArrowheads="1" noChangeShapeType="1" noTextEdit="1"/>
              </p:cNvSpPr>
              <p:nvPr/>
            </p:nvSpPr>
            <p:spPr>
              <a:xfrm>
                <a:off x="4399710" y="4511477"/>
                <a:ext cx="4812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38887FA-1310-4F7D-AA9A-3C2CB1A31AF5}"/>
                  </a:ext>
                </a:extLst>
              </p:cNvPr>
              <p:cNvSpPr/>
              <p:nvPr/>
            </p:nvSpPr>
            <p:spPr>
              <a:xfrm>
                <a:off x="5046448" y="4506931"/>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21" name="矩形 20">
                <a:extLst>
                  <a:ext uri="{FF2B5EF4-FFF2-40B4-BE49-F238E27FC236}">
                    <a16:creationId xmlns:a16="http://schemas.microsoft.com/office/drawing/2014/main" id="{738887FA-1310-4F7D-AA9A-3C2CB1A31AF5}"/>
                  </a:ext>
                </a:extLst>
              </p:cNvPr>
              <p:cNvSpPr>
                <a:spLocks noRot="1" noChangeAspect="1" noMove="1" noResize="1" noEditPoints="1" noAdjustHandles="1" noChangeArrowheads="1" noChangeShapeType="1" noTextEdit="1"/>
              </p:cNvSpPr>
              <p:nvPr/>
            </p:nvSpPr>
            <p:spPr>
              <a:xfrm>
                <a:off x="5046448" y="4506931"/>
                <a:ext cx="58381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FE1F2B0-06D4-4DF6-87D8-D3B6881C6622}"/>
                  </a:ext>
                </a:extLst>
              </p:cNvPr>
              <p:cNvSpPr/>
              <p:nvPr/>
            </p:nvSpPr>
            <p:spPr>
              <a:xfrm>
                <a:off x="6423964" y="4506931"/>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22" name="矩形 21">
                <a:extLst>
                  <a:ext uri="{FF2B5EF4-FFF2-40B4-BE49-F238E27FC236}">
                    <a16:creationId xmlns:a16="http://schemas.microsoft.com/office/drawing/2014/main" id="{6FE1F2B0-06D4-4DF6-87D8-D3B6881C6622}"/>
                  </a:ext>
                </a:extLst>
              </p:cNvPr>
              <p:cNvSpPr>
                <a:spLocks noRot="1" noChangeAspect="1" noMove="1" noResize="1" noEditPoints="1" noAdjustHandles="1" noChangeArrowheads="1" noChangeShapeType="1" noTextEdit="1"/>
              </p:cNvSpPr>
              <p:nvPr/>
            </p:nvSpPr>
            <p:spPr>
              <a:xfrm>
                <a:off x="6423964" y="4506931"/>
                <a:ext cx="51167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565193-9843-4517-AC6C-1C20AC4E40BE}"/>
                  </a:ext>
                </a:extLst>
              </p:cNvPr>
              <p:cNvSpPr/>
              <p:nvPr/>
            </p:nvSpPr>
            <p:spPr>
              <a:xfrm>
                <a:off x="9638107" y="4506931"/>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23" name="矩形 22">
                <a:extLst>
                  <a:ext uri="{FF2B5EF4-FFF2-40B4-BE49-F238E27FC236}">
                    <a16:creationId xmlns:a16="http://schemas.microsoft.com/office/drawing/2014/main" id="{16565193-9843-4517-AC6C-1C20AC4E40BE}"/>
                  </a:ext>
                </a:extLst>
              </p:cNvPr>
              <p:cNvSpPr>
                <a:spLocks noRot="1" noChangeAspect="1" noMove="1" noResize="1" noEditPoints="1" noAdjustHandles="1" noChangeArrowheads="1" noChangeShapeType="1" noTextEdit="1"/>
              </p:cNvSpPr>
              <p:nvPr/>
            </p:nvSpPr>
            <p:spPr>
              <a:xfrm>
                <a:off x="9638107" y="4506931"/>
                <a:ext cx="58381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A1799DD4-37AB-432B-80A7-D6C72E851FC3}"/>
                  </a:ext>
                </a:extLst>
              </p:cNvPr>
              <p:cNvSpPr/>
              <p:nvPr/>
            </p:nvSpPr>
            <p:spPr>
              <a:xfrm>
                <a:off x="3064660" y="5160233"/>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24" name="矩形 23">
                <a:extLst>
                  <a:ext uri="{FF2B5EF4-FFF2-40B4-BE49-F238E27FC236}">
                    <a16:creationId xmlns:a16="http://schemas.microsoft.com/office/drawing/2014/main" id="{A1799DD4-37AB-432B-80A7-D6C72E851FC3}"/>
                  </a:ext>
                </a:extLst>
              </p:cNvPr>
              <p:cNvSpPr>
                <a:spLocks noRot="1" noChangeAspect="1" noMove="1" noResize="1" noEditPoints="1" noAdjustHandles="1" noChangeArrowheads="1" noChangeShapeType="1" noTextEdit="1"/>
              </p:cNvSpPr>
              <p:nvPr/>
            </p:nvSpPr>
            <p:spPr>
              <a:xfrm>
                <a:off x="3064660" y="5160233"/>
                <a:ext cx="51167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3EAED23C-7A2E-430A-8FAB-3AF7C6812B94}"/>
                  </a:ext>
                </a:extLst>
              </p:cNvPr>
              <p:cNvSpPr/>
              <p:nvPr/>
            </p:nvSpPr>
            <p:spPr>
              <a:xfrm>
                <a:off x="5467978" y="5160233"/>
                <a:ext cx="488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C00000"/>
                          </a:solidFill>
                          <a:latin typeface="Cambria Math" panose="02040503050406030204" pitchFamily="18" charset="0"/>
                        </a:rPr>
                        <m:t>𝜹</m:t>
                      </m:r>
                    </m:oMath>
                  </m:oMathPara>
                </a14:m>
                <a:endParaRPr lang="zh-CN" altLang="en-US" sz="2800" b="1" dirty="0"/>
              </a:p>
            </p:txBody>
          </p:sp>
        </mc:Choice>
        <mc:Fallback xmlns="">
          <p:sp>
            <p:nvSpPr>
              <p:cNvPr id="25" name="矩形 24">
                <a:extLst>
                  <a:ext uri="{FF2B5EF4-FFF2-40B4-BE49-F238E27FC236}">
                    <a16:creationId xmlns:a16="http://schemas.microsoft.com/office/drawing/2014/main" id="{3EAED23C-7A2E-430A-8FAB-3AF7C6812B94}"/>
                  </a:ext>
                </a:extLst>
              </p:cNvPr>
              <p:cNvSpPr>
                <a:spLocks noRot="1" noChangeAspect="1" noMove="1" noResize="1" noEditPoints="1" noAdjustHandles="1" noChangeArrowheads="1" noChangeShapeType="1" noTextEdit="1"/>
              </p:cNvSpPr>
              <p:nvPr/>
            </p:nvSpPr>
            <p:spPr>
              <a:xfrm>
                <a:off x="5467978" y="5160233"/>
                <a:ext cx="48885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142A626-2A50-43D1-AAD8-B3D459C8E2EF}"/>
                  </a:ext>
                </a:extLst>
              </p:cNvPr>
              <p:cNvSpPr/>
              <p:nvPr/>
            </p:nvSpPr>
            <p:spPr>
              <a:xfrm>
                <a:off x="3401775" y="5836936"/>
                <a:ext cx="6624699" cy="592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a:solidFill>
                                <a:srgbClr val="000066"/>
                              </a:solidFill>
                              <a:latin typeface="Cambria Math" panose="02040503050406030204" pitchFamily="18" charset="0"/>
                            </a:rPr>
                            <m:t>∀</m:t>
                          </m:r>
                          <m:sSup>
                            <m:sSupPr>
                              <m:ctrlPr>
                                <a:rPr lang="zh-CN" altLang="en-US" sz="2800" b="1" i="1">
                                  <a:solidFill>
                                    <a:srgbClr val="000066"/>
                                  </a:solidFill>
                                  <a:latin typeface="Cambria Math" panose="02040503050406030204" pitchFamily="18" charset="0"/>
                                </a:rPr>
                              </m:ctrlPr>
                            </m:sSupPr>
                            <m:e>
                              <m:r>
                                <a:rPr lang="zh-CN" altLang="en-US" sz="2800" b="1" i="1">
                                  <a:solidFill>
                                    <a:srgbClr val="000066"/>
                                  </a:solidFill>
                                  <a:latin typeface="Cambria Math" panose="02040503050406030204" pitchFamily="18" charset="0"/>
                                </a:rPr>
                                <m:t>𝒙</m:t>
                              </m:r>
                            </m:e>
                            <m:sup>
                              <m:r>
                                <a:rPr lang="zh-CN" altLang="en-US" sz="2800" b="1" i="0">
                                  <a:solidFill>
                                    <a:srgbClr val="000066"/>
                                  </a:solidFill>
                                  <a:latin typeface="Cambria Math" panose="02040503050406030204" pitchFamily="18" charset="0"/>
                                </a:rPr>
                                <m:t>′</m:t>
                              </m:r>
                            </m:sup>
                          </m:sSup>
                          <m:r>
                            <a:rPr lang="zh-CN" altLang="en-US" sz="2800" b="1" i="0">
                              <a:solidFill>
                                <a:srgbClr val="000066"/>
                              </a:solidFill>
                              <a:latin typeface="Cambria Math" panose="02040503050406030204" pitchFamily="18" charset="0"/>
                            </a:rPr>
                            <m:t>:</m:t>
                          </m:r>
                          <m:r>
                            <a:rPr lang="en-US" altLang="zh-CN" sz="2800" b="1" i="0" smtClean="0">
                              <a:solidFill>
                                <a:srgbClr val="000066"/>
                              </a:solidFill>
                              <a:latin typeface="Cambria Math" panose="02040503050406030204" pitchFamily="18" charset="0"/>
                            </a:rPr>
                            <m:t>     </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0">
                                  <a:solidFill>
                                    <a:srgbClr val="000066"/>
                                  </a:solidFill>
                                  <a:latin typeface="Cambria Math" panose="02040503050406030204" pitchFamily="18" charset="0"/>
                                </a:rPr>
                                <m:t>|</m:t>
                              </m:r>
                            </m:e>
                            <m:sub>
                              <m:r>
                                <a:rPr lang="zh-CN" altLang="en-US" sz="2800" b="1" i="1">
                                  <a:solidFill>
                                    <a:srgbClr val="000066"/>
                                  </a:solidFill>
                                  <a:latin typeface="Cambria Math" panose="02040503050406030204" pitchFamily="18" charset="0"/>
                                </a:rPr>
                                <m:t>𝒑</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𝜹</m:t>
                          </m:r>
                          <m:r>
                            <a:rPr lang="en-US" altLang="zh-CN" sz="2800" b="1" i="1" smtClean="0">
                              <a:solidFill>
                                <a:srgbClr val="000066"/>
                              </a:solidFill>
                              <a:latin typeface="Cambria Math" panose="02040503050406030204" pitchFamily="18" charset="0"/>
                            </a:rPr>
                            <m:t>  </m:t>
                          </m:r>
                          <m:r>
                            <a:rPr lang="en-US" altLang="zh-CN" sz="2800" b="1" i="0" smtClean="0">
                              <a:solidFill>
                                <a:srgbClr val="000066"/>
                              </a:solidFill>
                              <a:latin typeface="Cambria Math" panose="02040503050406030204" pitchFamily="18" charset="0"/>
                            </a:rPr>
                            <m:t>  </m:t>
                          </m:r>
                          <m:r>
                            <a:rPr lang="zh-CN" altLang="en-US" sz="2800" b="1" i="0">
                              <a:solidFill>
                                <a:srgbClr val="000066"/>
                              </a:solidFill>
                              <a:latin typeface="Cambria Math" panose="02040503050406030204" pitchFamily="18" charset="0"/>
                            </a:rPr>
                            <m:t>→</m:t>
                          </m:r>
                          <m:r>
                            <a:rPr lang="en-US" altLang="zh-CN" sz="2800" b="1" i="1" smtClean="0">
                              <a:solidFill>
                                <a:srgbClr val="000066"/>
                              </a:solidFill>
                              <a:latin typeface="Cambria Math" panose="02040503050406030204" pitchFamily="18" charset="0"/>
                            </a:rPr>
                            <m:t>  </m:t>
                          </m:r>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endParaRPr>
              </a:p>
            </p:txBody>
          </p:sp>
        </mc:Choice>
        <mc:Fallback xmlns="">
          <p:sp>
            <p:nvSpPr>
              <p:cNvPr id="26" name="矩形 25">
                <a:extLst>
                  <a:ext uri="{FF2B5EF4-FFF2-40B4-BE49-F238E27FC236}">
                    <a16:creationId xmlns:a16="http://schemas.microsoft.com/office/drawing/2014/main" id="{7142A626-2A50-43D1-AAD8-B3D459C8E2EF}"/>
                  </a:ext>
                </a:extLst>
              </p:cNvPr>
              <p:cNvSpPr>
                <a:spLocks noRot="1" noChangeAspect="1" noMove="1" noResize="1" noEditPoints="1" noAdjustHandles="1" noChangeArrowheads="1" noChangeShapeType="1" noTextEdit="1"/>
              </p:cNvSpPr>
              <p:nvPr/>
            </p:nvSpPr>
            <p:spPr>
              <a:xfrm>
                <a:off x="3401775" y="5836936"/>
                <a:ext cx="6624699" cy="59266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65E68F1-0294-4782-B649-8FEEC68DFC83}"/>
                  </a:ext>
                </a:extLst>
              </p:cNvPr>
              <p:cNvSpPr/>
              <p:nvPr/>
            </p:nvSpPr>
            <p:spPr>
              <a:xfrm>
                <a:off x="4465027" y="5153456"/>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65E68F1-0294-4782-B649-8FEEC68DFC83}"/>
                  </a:ext>
                </a:extLst>
              </p:cNvPr>
              <p:cNvSpPr>
                <a:spLocks noRot="1" noChangeAspect="1" noMove="1" noResize="1" noEditPoints="1" noAdjustHandles="1" noChangeArrowheads="1" noChangeShapeType="1" noTextEdit="1"/>
              </p:cNvSpPr>
              <p:nvPr/>
            </p:nvSpPr>
            <p:spPr>
              <a:xfrm>
                <a:off x="4465027" y="5153456"/>
                <a:ext cx="481221"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082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8FEC8-722A-4384-9B20-E9444B00616B}"/>
              </a:ext>
            </a:extLst>
          </p:cNvPr>
          <p:cNvSpPr txBox="1"/>
          <p:nvPr/>
        </p:nvSpPr>
        <p:spPr>
          <a:xfrm>
            <a:off x="427838" y="92279"/>
            <a:ext cx="98608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对抗鲁棒性</a:t>
            </a:r>
            <a:r>
              <a:rPr lang="en-US" altLang="zh-CN" sz="4400" b="1" dirty="0">
                <a:solidFill>
                  <a:schemeClr val="bg1"/>
                </a:solidFill>
                <a:latin typeface="微软雅黑" panose="020B0503020204020204" pitchFamily="34" charset="-122"/>
                <a:ea typeface="微软雅黑" panose="020B0503020204020204" pitchFamily="34" charset="-122"/>
              </a:rPr>
              <a:t>(adversarial robustness)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0F737A-A9A1-46A4-B0D7-B815EAA38D77}"/>
              </a:ext>
            </a:extLst>
          </p:cNvPr>
          <p:cNvSpPr txBox="1"/>
          <p:nvPr/>
        </p:nvSpPr>
        <p:spPr>
          <a:xfrm>
            <a:off x="129454" y="1344129"/>
            <a:ext cx="11888370" cy="2693879"/>
          </a:xfrm>
          <a:prstGeom prst="rect">
            <a:avLst/>
          </a:prstGeom>
          <a:noFill/>
        </p:spPr>
        <p:txBody>
          <a:bodyPr wrap="square" rtlCol="0">
            <a:spAutoFit/>
          </a:bodyPr>
          <a:lstStyle/>
          <a:p>
            <a:pPr lvl="1" indent="-457200">
              <a:lnSpc>
                <a:spcPct val="150000"/>
              </a:lnSpc>
              <a:buFont typeface="Wingdings" panose="05000000000000000000" pitchFamily="2" charset="2"/>
              <a:buChar char="p"/>
            </a:pPr>
            <a:r>
              <a:rPr lang="zh-CN" altLang="en-US" sz="3200" b="1" dirty="0">
                <a:solidFill>
                  <a:srgbClr val="000066"/>
                </a:solidFill>
                <a:latin typeface="微软雅黑" panose="020B0503020204020204" pitchFamily="34" charset="-122"/>
                <a:ea typeface="微软雅黑" panose="020B0503020204020204" pitchFamily="34" charset="-122"/>
              </a:rPr>
              <a:t>全局鲁棒性</a:t>
            </a:r>
            <a:endParaRPr lang="en-US" altLang="zh-CN" sz="3200" b="1"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zh-CN" altLang="en-US" sz="2800" dirty="0">
                <a:solidFill>
                  <a:srgbClr val="000066"/>
                </a:solidFill>
                <a:latin typeface="微软雅黑" panose="020B0503020204020204" pitchFamily="34" charset="-122"/>
                <a:ea typeface="微软雅黑" panose="020B0503020204020204" pitchFamily="34" charset="-122"/>
              </a:rPr>
              <a:t>      令   表示人工智能学习模型</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的输入，  表示对   进行扰动而生成对抗样本，     和        分别表示   和   在模型   的输出。</a:t>
            </a:r>
            <a:endParaRPr lang="en-US" altLang="zh-CN" sz="2800" dirty="0">
              <a:solidFill>
                <a:srgbClr val="000066"/>
              </a:solidFill>
              <a:latin typeface="微软雅黑" panose="020B0503020204020204" pitchFamily="34" charset="-122"/>
              <a:ea typeface="微软雅黑" panose="020B0503020204020204" pitchFamily="34" charset="-122"/>
            </a:endParaRPr>
          </a:p>
          <a:p>
            <a:pPr marL="0" lvl="1">
              <a:lnSpc>
                <a:spcPct val="150000"/>
              </a:lnSpc>
            </a:pP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000066"/>
                </a:solidFill>
                <a:latin typeface="微软雅黑" panose="020B0503020204020204" pitchFamily="34" charset="-122"/>
                <a:ea typeface="微软雅黑" panose="020B0503020204020204" pitchFamily="34" charset="-122"/>
              </a:rPr>
              <a:t>若任意   和    满足以下公式，则称模型   是    </a:t>
            </a:r>
            <a:r>
              <a:rPr lang="en-US" altLang="zh-CN" sz="2800" dirty="0">
                <a:solidFill>
                  <a:srgbClr val="C00000"/>
                </a:solidFill>
                <a:latin typeface="微软雅黑" panose="020B0503020204020204" pitchFamily="34" charset="-122"/>
                <a:ea typeface="微软雅黑" panose="020B0503020204020204" pitchFamily="34" charset="-122"/>
              </a:rPr>
              <a:t>-</a:t>
            </a:r>
            <a:r>
              <a:rPr lang="en-US" altLang="zh-CN" sz="2800" dirty="0">
                <a:solidFill>
                  <a:srgbClr val="000066"/>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全局</a:t>
            </a:r>
            <a:r>
              <a:rPr lang="zh-CN" altLang="en-US" sz="2800" b="1" dirty="0">
                <a:solidFill>
                  <a:srgbClr val="C00000"/>
                </a:solidFill>
                <a:latin typeface="微软雅黑" panose="020B0503020204020204" pitchFamily="34" charset="-122"/>
                <a:ea typeface="微软雅黑" panose="020B0503020204020204" pitchFamily="34" charset="-122"/>
              </a:rPr>
              <a:t>鲁棒</a:t>
            </a:r>
            <a:r>
              <a:rPr lang="zh-CN" altLang="en-US" sz="2800" dirty="0">
                <a:solidFill>
                  <a:srgbClr val="000066"/>
                </a:solidFill>
                <a:latin typeface="微软雅黑" panose="020B0503020204020204" pitchFamily="34" charset="-122"/>
                <a:ea typeface="微软雅黑" panose="020B0503020204020204" pitchFamily="34" charset="-122"/>
              </a:rPr>
              <a:t>的：</a:t>
            </a:r>
            <a:endParaRPr lang="en-US" altLang="zh-CN" sz="2800" b="1" dirty="0">
              <a:solidFill>
                <a:srgbClr val="00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CD4DE77-78BE-472E-9728-2C22970998E1}"/>
                  </a:ext>
                </a:extLst>
              </p:cNvPr>
              <p:cNvSpPr/>
              <p:nvPr/>
            </p:nvSpPr>
            <p:spPr>
              <a:xfrm>
                <a:off x="1104945" y="2189729"/>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0CD4DE77-78BE-472E-9728-2C22970998E1}"/>
                  </a:ext>
                </a:extLst>
              </p:cNvPr>
              <p:cNvSpPr>
                <a:spLocks noRot="1" noChangeAspect="1" noMove="1" noResize="1" noEditPoints="1" noAdjustHandles="1" noChangeArrowheads="1" noChangeShapeType="1" noTextEdit="1"/>
              </p:cNvSpPr>
              <p:nvPr/>
            </p:nvSpPr>
            <p:spPr>
              <a:xfrm>
                <a:off x="1104945" y="2189729"/>
                <a:ext cx="4812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40D9991E-7D84-4809-8262-37D7483F4B0F}"/>
                  </a:ext>
                </a:extLst>
              </p:cNvPr>
              <p:cNvSpPr/>
              <p:nvPr/>
            </p:nvSpPr>
            <p:spPr>
              <a:xfrm>
                <a:off x="4977824" y="2227050"/>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29" name="矩形 28">
                <a:extLst>
                  <a:ext uri="{FF2B5EF4-FFF2-40B4-BE49-F238E27FC236}">
                    <a16:creationId xmlns:a16="http://schemas.microsoft.com/office/drawing/2014/main" id="{40D9991E-7D84-4809-8262-37D7483F4B0F}"/>
                  </a:ext>
                </a:extLst>
              </p:cNvPr>
              <p:cNvSpPr>
                <a:spLocks noRot="1" noChangeAspect="1" noMove="1" noResize="1" noEditPoints="1" noAdjustHandles="1" noChangeArrowheads="1" noChangeShapeType="1" noTextEdit="1"/>
              </p:cNvSpPr>
              <p:nvPr/>
            </p:nvSpPr>
            <p:spPr>
              <a:xfrm>
                <a:off x="4977824" y="2227050"/>
                <a:ext cx="51167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4E87D24-D19E-46EF-B1D9-B6060C414F34}"/>
                  </a:ext>
                </a:extLst>
              </p:cNvPr>
              <p:cNvSpPr/>
              <p:nvPr/>
            </p:nvSpPr>
            <p:spPr>
              <a:xfrm>
                <a:off x="6547412" y="2225792"/>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30" name="矩形 29">
                <a:extLst>
                  <a:ext uri="{FF2B5EF4-FFF2-40B4-BE49-F238E27FC236}">
                    <a16:creationId xmlns:a16="http://schemas.microsoft.com/office/drawing/2014/main" id="{24E87D24-D19E-46EF-B1D9-B6060C414F34}"/>
                  </a:ext>
                </a:extLst>
              </p:cNvPr>
              <p:cNvSpPr>
                <a:spLocks noRot="1" noChangeAspect="1" noMove="1" noResize="1" noEditPoints="1" noAdjustHandles="1" noChangeArrowheads="1" noChangeShapeType="1" noTextEdit="1"/>
              </p:cNvSpPr>
              <p:nvPr/>
            </p:nvSpPr>
            <p:spPr>
              <a:xfrm>
                <a:off x="6547412" y="2225792"/>
                <a:ext cx="58381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16CE5CBA-0534-49F1-A632-CD3ADF5DB6B9}"/>
                  </a:ext>
                </a:extLst>
              </p:cNvPr>
              <p:cNvSpPr/>
              <p:nvPr/>
            </p:nvSpPr>
            <p:spPr>
              <a:xfrm>
                <a:off x="7995178" y="2195092"/>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id="{16CE5CBA-0534-49F1-A632-CD3ADF5DB6B9}"/>
                  </a:ext>
                </a:extLst>
              </p:cNvPr>
              <p:cNvSpPr>
                <a:spLocks noRot="1" noChangeAspect="1" noMove="1" noResize="1" noEditPoints="1" noAdjustHandles="1" noChangeArrowheads="1" noChangeShapeType="1" noTextEdit="1"/>
              </p:cNvSpPr>
              <p:nvPr/>
            </p:nvSpPr>
            <p:spPr>
              <a:xfrm>
                <a:off x="7995178" y="2195092"/>
                <a:ext cx="4812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4D925A5D-0179-4BDB-B75D-F1D96FEA76FD}"/>
                  </a:ext>
                </a:extLst>
              </p:cNvPr>
              <p:cNvSpPr/>
              <p:nvPr/>
            </p:nvSpPr>
            <p:spPr>
              <a:xfrm>
                <a:off x="941902" y="2852470"/>
                <a:ext cx="1016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e>
                      </m:d>
                    </m:oMath>
                  </m:oMathPara>
                </a14:m>
                <a:endParaRPr lang="zh-CN" altLang="en-US" sz="2800" b="1" dirty="0">
                  <a:solidFill>
                    <a:srgbClr val="000066"/>
                  </a:solidFill>
                </a:endParaRPr>
              </a:p>
            </p:txBody>
          </p:sp>
        </mc:Choice>
        <mc:Fallback xmlns="">
          <p:sp>
            <p:nvSpPr>
              <p:cNvPr id="32" name="矩形 31">
                <a:extLst>
                  <a:ext uri="{FF2B5EF4-FFF2-40B4-BE49-F238E27FC236}">
                    <a16:creationId xmlns:a16="http://schemas.microsoft.com/office/drawing/2014/main" id="{4D925A5D-0179-4BDB-B75D-F1D96FEA76FD}"/>
                  </a:ext>
                </a:extLst>
              </p:cNvPr>
              <p:cNvSpPr>
                <a:spLocks noRot="1" noChangeAspect="1" noMove="1" noResize="1" noEditPoints="1" noAdjustHandles="1" noChangeArrowheads="1" noChangeShapeType="1" noTextEdit="1"/>
              </p:cNvSpPr>
              <p:nvPr/>
            </p:nvSpPr>
            <p:spPr>
              <a:xfrm>
                <a:off x="941902" y="2852470"/>
                <a:ext cx="101656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FB3D53E3-773A-42CD-A413-DF6FC6285F7B}"/>
                  </a:ext>
                </a:extLst>
              </p:cNvPr>
              <p:cNvSpPr/>
              <p:nvPr/>
            </p:nvSpPr>
            <p:spPr>
              <a:xfrm>
                <a:off x="2054699" y="2852470"/>
                <a:ext cx="1109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b="1" i="1" smtClean="0">
                              <a:solidFill>
                                <a:srgbClr val="000066"/>
                              </a:solidFill>
                              <a:latin typeface="Cambria Math" panose="02040503050406030204" pitchFamily="18" charset="0"/>
                            </a:rPr>
                          </m:ctrlPr>
                        </m:dPr>
                        <m:e>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e>
                      </m:d>
                    </m:oMath>
                  </m:oMathPara>
                </a14:m>
                <a:endParaRPr lang="zh-CN" altLang="en-US" sz="2800" b="1" dirty="0">
                  <a:solidFill>
                    <a:srgbClr val="000066"/>
                  </a:solidFill>
                </a:endParaRPr>
              </a:p>
            </p:txBody>
          </p:sp>
        </mc:Choice>
        <mc:Fallback xmlns="">
          <p:sp>
            <p:nvSpPr>
              <p:cNvPr id="33" name="矩形 32">
                <a:extLst>
                  <a:ext uri="{FF2B5EF4-FFF2-40B4-BE49-F238E27FC236}">
                    <a16:creationId xmlns:a16="http://schemas.microsoft.com/office/drawing/2014/main" id="{FB3D53E3-773A-42CD-A413-DF6FC6285F7B}"/>
                  </a:ext>
                </a:extLst>
              </p:cNvPr>
              <p:cNvSpPr>
                <a:spLocks noRot="1" noChangeAspect="1" noMove="1" noResize="1" noEditPoints="1" noAdjustHandles="1" noChangeArrowheads="1" noChangeShapeType="1" noTextEdit="1"/>
              </p:cNvSpPr>
              <p:nvPr/>
            </p:nvSpPr>
            <p:spPr>
              <a:xfrm>
                <a:off x="2054699" y="2852470"/>
                <a:ext cx="110953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84B27A63-0904-4508-AB79-50CE327EFC31}"/>
                  </a:ext>
                </a:extLst>
              </p:cNvPr>
              <p:cNvSpPr/>
              <p:nvPr/>
            </p:nvSpPr>
            <p:spPr>
              <a:xfrm>
                <a:off x="4343362" y="2830557"/>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84B27A63-0904-4508-AB79-50CE327EFC31}"/>
                  </a:ext>
                </a:extLst>
              </p:cNvPr>
              <p:cNvSpPr>
                <a:spLocks noRot="1" noChangeAspect="1" noMove="1" noResize="1" noEditPoints="1" noAdjustHandles="1" noChangeArrowheads="1" noChangeShapeType="1" noTextEdit="1"/>
              </p:cNvSpPr>
              <p:nvPr/>
            </p:nvSpPr>
            <p:spPr>
              <a:xfrm>
                <a:off x="4343362" y="2830557"/>
                <a:ext cx="4812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3D6FAE3A-5EE3-4868-A06A-440148EF226C}"/>
                  </a:ext>
                </a:extLst>
              </p:cNvPr>
              <p:cNvSpPr/>
              <p:nvPr/>
            </p:nvSpPr>
            <p:spPr>
              <a:xfrm>
                <a:off x="4983677" y="2851442"/>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35" name="矩形 34">
                <a:extLst>
                  <a:ext uri="{FF2B5EF4-FFF2-40B4-BE49-F238E27FC236}">
                    <a16:creationId xmlns:a16="http://schemas.microsoft.com/office/drawing/2014/main" id="{3D6FAE3A-5EE3-4868-A06A-440148EF226C}"/>
                  </a:ext>
                </a:extLst>
              </p:cNvPr>
              <p:cNvSpPr>
                <a:spLocks noRot="1" noChangeAspect="1" noMove="1" noResize="1" noEditPoints="1" noAdjustHandles="1" noChangeArrowheads="1" noChangeShapeType="1" noTextEdit="1"/>
              </p:cNvSpPr>
              <p:nvPr/>
            </p:nvSpPr>
            <p:spPr>
              <a:xfrm>
                <a:off x="4983677" y="2851442"/>
                <a:ext cx="58381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CDFD130-F1C0-4C5C-953F-F32C0DC8FC70}"/>
                  </a:ext>
                </a:extLst>
              </p:cNvPr>
              <p:cNvSpPr/>
              <p:nvPr/>
            </p:nvSpPr>
            <p:spPr>
              <a:xfrm>
                <a:off x="6381493" y="2862086"/>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36" name="矩形 35">
                <a:extLst>
                  <a:ext uri="{FF2B5EF4-FFF2-40B4-BE49-F238E27FC236}">
                    <a16:creationId xmlns:a16="http://schemas.microsoft.com/office/drawing/2014/main" id="{BCDFD130-F1C0-4C5C-953F-F32C0DC8FC70}"/>
                  </a:ext>
                </a:extLst>
              </p:cNvPr>
              <p:cNvSpPr>
                <a:spLocks noRot="1" noChangeAspect="1" noMove="1" noResize="1" noEditPoints="1" noAdjustHandles="1" noChangeArrowheads="1" noChangeShapeType="1" noTextEdit="1"/>
              </p:cNvSpPr>
              <p:nvPr/>
            </p:nvSpPr>
            <p:spPr>
              <a:xfrm>
                <a:off x="6381493" y="2862086"/>
                <a:ext cx="51167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0466AE6-0F61-4504-B0F2-CCAC46EEB4AB}"/>
                  </a:ext>
                </a:extLst>
              </p:cNvPr>
              <p:cNvSpPr/>
              <p:nvPr/>
            </p:nvSpPr>
            <p:spPr>
              <a:xfrm>
                <a:off x="1719837" y="3472093"/>
                <a:ext cx="481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oMath>
                  </m:oMathPara>
                </a14:m>
                <a:endParaRPr lang="zh-CN" altLang="en-US" sz="2800" b="1" dirty="0">
                  <a:solidFill>
                    <a:srgbClr val="000066"/>
                  </a:solidFill>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C0466AE6-0F61-4504-B0F2-CCAC46EEB4AB}"/>
                  </a:ext>
                </a:extLst>
              </p:cNvPr>
              <p:cNvSpPr>
                <a:spLocks noRot="1" noChangeAspect="1" noMove="1" noResize="1" noEditPoints="1" noAdjustHandles="1" noChangeArrowheads="1" noChangeShapeType="1" noTextEdit="1"/>
              </p:cNvSpPr>
              <p:nvPr/>
            </p:nvSpPr>
            <p:spPr>
              <a:xfrm>
                <a:off x="1719837" y="3472093"/>
                <a:ext cx="4812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8B4C342-A771-4C89-982E-242B574E3E90}"/>
                  </a:ext>
                </a:extLst>
              </p:cNvPr>
              <p:cNvSpPr/>
              <p:nvPr/>
            </p:nvSpPr>
            <p:spPr>
              <a:xfrm>
                <a:off x="2403839" y="3483298"/>
                <a:ext cx="583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oMath>
                  </m:oMathPara>
                </a14:m>
                <a:endParaRPr lang="zh-CN" altLang="en-US" sz="2800" b="1" dirty="0">
                  <a:solidFill>
                    <a:srgbClr val="000066"/>
                  </a:solidFill>
                </a:endParaRPr>
              </a:p>
            </p:txBody>
          </p:sp>
        </mc:Choice>
        <mc:Fallback xmlns="">
          <p:sp>
            <p:nvSpPr>
              <p:cNvPr id="38" name="矩形 37">
                <a:extLst>
                  <a:ext uri="{FF2B5EF4-FFF2-40B4-BE49-F238E27FC236}">
                    <a16:creationId xmlns:a16="http://schemas.microsoft.com/office/drawing/2014/main" id="{68B4C342-A771-4C89-982E-242B574E3E90}"/>
                  </a:ext>
                </a:extLst>
              </p:cNvPr>
              <p:cNvSpPr>
                <a:spLocks noRot="1" noChangeAspect="1" noMove="1" noResize="1" noEditPoints="1" noAdjustHandles="1" noChangeArrowheads="1" noChangeShapeType="1" noTextEdit="1"/>
              </p:cNvSpPr>
              <p:nvPr/>
            </p:nvSpPr>
            <p:spPr>
              <a:xfrm>
                <a:off x="2403839" y="3483298"/>
                <a:ext cx="58381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BB8195B-34E7-4DD9-A2FB-7D7A9D65BA38}"/>
                  </a:ext>
                </a:extLst>
              </p:cNvPr>
              <p:cNvSpPr/>
              <p:nvPr/>
            </p:nvSpPr>
            <p:spPr>
              <a:xfrm>
                <a:off x="6714398" y="3511936"/>
                <a:ext cx="511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00066"/>
                          </a:solidFill>
                          <a:latin typeface="Cambria Math" panose="02040503050406030204" pitchFamily="18" charset="0"/>
                        </a:rPr>
                        <m:t>𝒉</m:t>
                      </m:r>
                    </m:oMath>
                  </m:oMathPara>
                </a14:m>
                <a:endParaRPr lang="zh-CN" altLang="en-US" sz="2800" b="1" dirty="0"/>
              </a:p>
            </p:txBody>
          </p:sp>
        </mc:Choice>
        <mc:Fallback xmlns="">
          <p:sp>
            <p:nvSpPr>
              <p:cNvPr id="39" name="矩形 38">
                <a:extLst>
                  <a:ext uri="{FF2B5EF4-FFF2-40B4-BE49-F238E27FC236}">
                    <a16:creationId xmlns:a16="http://schemas.microsoft.com/office/drawing/2014/main" id="{ABB8195B-34E7-4DD9-A2FB-7D7A9D65BA38}"/>
                  </a:ext>
                </a:extLst>
              </p:cNvPr>
              <p:cNvSpPr>
                <a:spLocks noRot="1" noChangeAspect="1" noMove="1" noResize="1" noEditPoints="1" noAdjustHandles="1" noChangeArrowheads="1" noChangeShapeType="1" noTextEdit="1"/>
              </p:cNvSpPr>
              <p:nvPr/>
            </p:nvSpPr>
            <p:spPr>
              <a:xfrm>
                <a:off x="6714398" y="3511936"/>
                <a:ext cx="51167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BD1CC82-C94C-4ED5-8D2A-D99D6FD073AD}"/>
                  </a:ext>
                </a:extLst>
              </p:cNvPr>
              <p:cNvSpPr/>
              <p:nvPr/>
            </p:nvSpPr>
            <p:spPr>
              <a:xfrm>
                <a:off x="7441008" y="3453431"/>
                <a:ext cx="5084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b="1" i="1" smtClean="0">
                          <a:solidFill>
                            <a:srgbClr val="C00000"/>
                          </a:solidFill>
                          <a:latin typeface="Cambria Math" panose="02040503050406030204" pitchFamily="18" charset="0"/>
                        </a:rPr>
                        <m:t>𝜺</m:t>
                      </m:r>
                    </m:oMath>
                  </m:oMathPara>
                </a14:m>
                <a:endParaRPr lang="zh-CN" altLang="en-US" sz="2800" b="1" dirty="0"/>
              </a:p>
            </p:txBody>
          </p:sp>
        </mc:Choice>
        <mc:Fallback xmlns="">
          <p:sp>
            <p:nvSpPr>
              <p:cNvPr id="5" name="矩形 4">
                <a:extLst>
                  <a:ext uri="{FF2B5EF4-FFF2-40B4-BE49-F238E27FC236}">
                    <a16:creationId xmlns:a16="http://schemas.microsoft.com/office/drawing/2014/main" id="{EBD1CC82-C94C-4ED5-8D2A-D99D6FD073AD}"/>
                  </a:ext>
                </a:extLst>
              </p:cNvPr>
              <p:cNvSpPr>
                <a:spLocks noRot="1" noChangeAspect="1" noMove="1" noResize="1" noEditPoints="1" noAdjustHandles="1" noChangeArrowheads="1" noChangeShapeType="1" noTextEdit="1"/>
              </p:cNvSpPr>
              <p:nvPr/>
            </p:nvSpPr>
            <p:spPr>
              <a:xfrm>
                <a:off x="7441008" y="3453431"/>
                <a:ext cx="508473" cy="58477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78A22F1-F2E9-4EE5-A7DB-6D424064CBFD}"/>
                  </a:ext>
                </a:extLst>
              </p:cNvPr>
              <p:cNvSpPr/>
              <p:nvPr/>
            </p:nvSpPr>
            <p:spPr>
              <a:xfrm>
                <a:off x="2755596" y="4484861"/>
                <a:ext cx="7251793" cy="561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smtClean="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sSup>
                        <m:sSupPr>
                          <m:ctrlPr>
                            <a:rPr lang="zh-CN" altLang="en-US" sz="2800" b="1" i="1">
                              <a:solidFill>
                                <a:srgbClr val="000066"/>
                              </a:solidFill>
                              <a:latin typeface="Cambria Math" panose="02040503050406030204" pitchFamily="18" charset="0"/>
                            </a:rPr>
                          </m:ctrlPr>
                        </m:sSupPr>
                        <m:e>
                          <m:r>
                            <a:rPr lang="zh-CN" altLang="en-US" sz="2800" b="1" i="1">
                              <a:solidFill>
                                <a:srgbClr val="000066"/>
                              </a:solidFill>
                              <a:latin typeface="Cambria Math" panose="02040503050406030204" pitchFamily="18" charset="0"/>
                            </a:rPr>
                            <m:t>𝒙</m:t>
                          </m:r>
                        </m:e>
                        <m:sup>
                          <m:r>
                            <a:rPr lang="zh-CN" altLang="en-US" sz="2800" b="1" i="0">
                              <a:solidFill>
                                <a:srgbClr val="000066"/>
                              </a:solidFill>
                              <a:latin typeface="Cambria Math" panose="02040503050406030204" pitchFamily="18" charset="0"/>
                            </a:rPr>
                            <m:t>′</m:t>
                          </m:r>
                        </m:sup>
                      </m:sSup>
                      <m:r>
                        <a:rPr lang="zh-CN" altLang="en-US" sz="2800" b="1" i="0">
                          <a:solidFill>
                            <a:srgbClr val="000066"/>
                          </a:solidFill>
                          <a:latin typeface="Cambria Math" panose="02040503050406030204" pitchFamily="18" charset="0"/>
                        </a:rPr>
                        <m:t>:</m:t>
                      </m:r>
                      <m:r>
                        <a:rPr lang="en-US" altLang="zh-CN" sz="2800" b="1" i="0" smtClean="0">
                          <a:solidFill>
                            <a:srgbClr val="000066"/>
                          </a:solidFill>
                          <a:latin typeface="Cambria Math" panose="02040503050406030204" pitchFamily="18" charset="0"/>
                        </a:rPr>
                        <m:t>   </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sSub>
                        <m:sSubPr>
                          <m:ctrlPr>
                            <a:rPr lang="zh-CN" altLang="en-US" sz="2800" b="1" i="1">
                              <a:solidFill>
                                <a:srgbClr val="000066"/>
                              </a:solidFill>
                              <a:latin typeface="Cambria Math" panose="02040503050406030204" pitchFamily="18" charset="0"/>
                            </a:rPr>
                          </m:ctrlPr>
                        </m:sSubPr>
                        <m:e>
                          <m:r>
                            <a:rPr lang="zh-CN" altLang="en-US" sz="2800" b="1" i="0">
                              <a:solidFill>
                                <a:srgbClr val="000066"/>
                              </a:solidFill>
                              <a:latin typeface="Cambria Math" panose="02040503050406030204" pitchFamily="18" charset="0"/>
                            </a:rPr>
                            <m:t>|</m:t>
                          </m:r>
                        </m:e>
                        <m:sub>
                          <m:r>
                            <a:rPr lang="zh-CN" altLang="en-US" sz="2800" b="1" i="1">
                              <a:solidFill>
                                <a:srgbClr val="000066"/>
                              </a:solidFill>
                              <a:latin typeface="Cambria Math" panose="02040503050406030204" pitchFamily="18" charset="0"/>
                            </a:rPr>
                            <m:t>𝒑</m:t>
                          </m:r>
                        </m:sub>
                      </m:sSub>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𝜹</m:t>
                      </m:r>
                      <m:r>
                        <a:rPr lang="en-US" altLang="zh-CN" sz="2800" b="1" i="1" smtClean="0">
                          <a:solidFill>
                            <a:srgbClr val="000066"/>
                          </a:solidFill>
                          <a:latin typeface="Cambria Math" panose="02040503050406030204" pitchFamily="18" charset="0"/>
                        </a:rPr>
                        <m:t>  </m:t>
                      </m:r>
                      <m:r>
                        <a:rPr lang="zh-CN" altLang="en-US" sz="2800" b="1" i="0">
                          <a:solidFill>
                            <a:srgbClr val="000066"/>
                          </a:solidFill>
                          <a:latin typeface="Cambria Math" panose="02040503050406030204" pitchFamily="18" charset="0"/>
                        </a:rPr>
                        <m:t>→</m:t>
                      </m:r>
                      <m:r>
                        <a:rPr lang="en-US" altLang="zh-CN" sz="2800" b="1" i="1" smtClean="0">
                          <a:solidFill>
                            <a:srgbClr val="000066"/>
                          </a:solidFill>
                          <a:latin typeface="Cambria Math" panose="02040503050406030204" pitchFamily="18" charset="0"/>
                        </a:rPr>
                        <m:t>  </m:t>
                      </m:r>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𝒉</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𝒙</m:t>
                      </m:r>
                      <m:r>
                        <a:rPr lang="zh-CN" altLang="en-US" sz="2800" b="1" i="0">
                          <a:solidFill>
                            <a:srgbClr val="000066"/>
                          </a:solidFill>
                          <a:latin typeface="Cambria Math" panose="02040503050406030204" pitchFamily="18" charset="0"/>
                        </a:rPr>
                        <m:t>′)≤</m:t>
                      </m:r>
                      <m:r>
                        <a:rPr lang="zh-CN" altLang="en-US" sz="2800" b="1" i="1">
                          <a:solidFill>
                            <a:srgbClr val="000066"/>
                          </a:solidFill>
                          <a:latin typeface="Cambria Math" panose="02040503050406030204" pitchFamily="18" charset="0"/>
                        </a:rPr>
                        <m:t>𝜺</m:t>
                      </m:r>
                    </m:oMath>
                  </m:oMathPara>
                </a14:m>
                <a:endParaRPr lang="zh-CN" altLang="en-US" sz="2800" b="1" dirty="0">
                  <a:solidFill>
                    <a:srgbClr val="000066"/>
                  </a:solidFill>
                </a:endParaRPr>
              </a:p>
            </p:txBody>
          </p:sp>
        </mc:Choice>
        <mc:Fallback xmlns="">
          <p:sp>
            <p:nvSpPr>
              <p:cNvPr id="6" name="矩形 5">
                <a:extLst>
                  <a:ext uri="{FF2B5EF4-FFF2-40B4-BE49-F238E27FC236}">
                    <a16:creationId xmlns:a16="http://schemas.microsoft.com/office/drawing/2014/main" id="{178A22F1-F2E9-4EE5-A7DB-6D424064CBFD}"/>
                  </a:ext>
                </a:extLst>
              </p:cNvPr>
              <p:cNvSpPr>
                <a:spLocks noRot="1" noChangeAspect="1" noMove="1" noResize="1" noEditPoints="1" noAdjustHandles="1" noChangeArrowheads="1" noChangeShapeType="1" noTextEdit="1"/>
              </p:cNvSpPr>
              <p:nvPr/>
            </p:nvSpPr>
            <p:spPr>
              <a:xfrm>
                <a:off x="2755596" y="4484861"/>
                <a:ext cx="7251793" cy="5618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94131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TotalTime>
  <Words>4974</Words>
  <Application>Microsoft Office PowerPoint</Application>
  <PresentationFormat>宽屏</PresentationFormat>
  <Paragraphs>545</Paragraphs>
  <Slides>69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69</vt:i4>
      </vt:variant>
    </vt:vector>
  </HeadingPairs>
  <TitlesOfParts>
    <vt:vector size="77"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300</cp:revision>
  <dcterms:created xsi:type="dcterms:W3CDTF">2024-03-04T11:25:43Z</dcterms:created>
  <dcterms:modified xsi:type="dcterms:W3CDTF">2024-03-13T09:15:13Z</dcterms:modified>
</cp:coreProperties>
</file>